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301" r:id="rId2"/>
    <p:sldId id="264" r:id="rId3"/>
    <p:sldId id="419" r:id="rId4"/>
    <p:sldId id="349" r:id="rId5"/>
    <p:sldId id="350" r:id="rId6"/>
    <p:sldId id="377" r:id="rId7"/>
    <p:sldId id="351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420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417" r:id="rId26"/>
    <p:sldId id="421" r:id="rId27"/>
    <p:sldId id="360" r:id="rId28"/>
    <p:sldId id="361" r:id="rId29"/>
    <p:sldId id="362" r:id="rId30"/>
    <p:sldId id="363" r:id="rId31"/>
    <p:sldId id="382" r:id="rId32"/>
    <p:sldId id="365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80" r:id="rId42"/>
    <p:sldId id="383" r:id="rId43"/>
    <p:sldId id="384" r:id="rId44"/>
    <p:sldId id="385" r:id="rId45"/>
    <p:sldId id="386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74" r:id="rId55"/>
    <p:sldId id="378" r:id="rId56"/>
    <p:sldId id="375" r:id="rId57"/>
    <p:sldId id="422" r:id="rId58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5419"/>
  </p:normalViewPr>
  <p:slideViewPr>
    <p:cSldViewPr snapToGrid="0" snapToObjects="1">
      <p:cViewPr varScale="1">
        <p:scale>
          <a:sx n="104" d="100"/>
          <a:sy n="104" d="100"/>
        </p:scale>
        <p:origin x="23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2/24/21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40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97679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49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49759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50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753694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51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116705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52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74416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53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7756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41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8779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42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66550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43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71400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44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555625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45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79420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46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288550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47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71247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1FD6F-17FD-734A-8602-84FA66BEC6ED}" type="slidenum">
              <a:rPr lang="en-QA" smtClean="0"/>
              <a:t>48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95802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2/24/21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2/24/21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2/24/21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2/24/21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2/24/21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2/24/21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2/24/21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2/24/21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2/24/21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2/24/21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2/24/21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2/24/21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45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7.png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10: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Support Vector Machines– Part I</a:t>
            </a:r>
          </a:p>
          <a:p>
            <a:endParaRPr lang="en-QA" sz="2800" dirty="0"/>
          </a:p>
          <a:p>
            <a:r>
              <a:rPr lang="en-QA" sz="2800" dirty="0"/>
              <a:t>February 17, 2021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Yet, another problem is that </a:t>
            </a:r>
            <a:r>
              <a:rPr lang="en-US" dirty="0" err="1"/>
              <a:t>perceptrons</a:t>
            </a:r>
            <a:r>
              <a:rPr lang="en-US" dirty="0"/>
              <a:t> usually stop as soon as there are no misclassified examples (</a:t>
            </a:r>
            <a:r>
              <a:rPr lang="en-US" b="1" i="1" dirty="0">
                <a:solidFill>
                  <a:srgbClr val="92D050"/>
                </a:solidFill>
              </a:rPr>
              <a:t>problem 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46589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This hyperplane also </a:t>
            </a:r>
            <a:r>
              <a:rPr lang="en-GB" sz="2400" b="1" i="1" dirty="0"/>
              <a:t>just</a:t>
            </a:r>
            <a:r>
              <a:rPr lang="en-GB" sz="2400" b="1" dirty="0"/>
              <a:t> managed </a:t>
            </a:r>
            <a:br>
              <a:rPr lang="en-GB" sz="2400" b="1" dirty="0"/>
            </a:br>
            <a:r>
              <a:rPr lang="en-GB" sz="2400" b="1" dirty="0"/>
              <a:t>to accommodate the two </a:t>
            </a:r>
            <a:r>
              <a:rPr lang="en-GB" sz="2400" b="1" dirty="0">
                <a:solidFill>
                  <a:srgbClr val="FF0000"/>
                </a:solidFill>
              </a:rPr>
              <a:t>circles</a:t>
            </a:r>
            <a:br>
              <a:rPr lang="en-GB" sz="2400" b="1" dirty="0"/>
            </a:br>
            <a:r>
              <a:rPr lang="en-GB" sz="2400" b="1" dirty="0"/>
              <a:t>it touches before stopped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1F0E6-400F-CB49-9FAB-1AC8106F2F07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FFDE84-2D62-F44C-B447-97BA8FC93DFB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80382F-BFD7-0448-A573-0A6659C43857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D086DA-89B1-E742-863B-EC82E0F90005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9D407A-774E-214C-93C6-071A1A5428EB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1789CE-1647-CA41-BC54-83C6B8FCEBB4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D00B2-E1B6-F34D-9D06-5973D732A07D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91FDE3-26F4-294D-9FCB-9380079E6C90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7226A-87DC-0346-9BC6-91E0EB3EA834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FD82F-39F4-0F4B-B4A0-70846BB231C5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323DB-65F8-8A45-B0D3-393965DD58F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94259-E906-1E4E-9F1B-1854C45930DC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BCEED3-C22C-7E4C-A5F0-B8657F918645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DA0A3C-AE5C-AF40-83E9-3C3F82A0F645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2BA215-E57E-214F-9E3C-B34D44C42648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965D27-0B15-9648-AF07-89668E62F849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68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Yet, another problem is that </a:t>
            </a:r>
            <a:r>
              <a:rPr lang="en-US" dirty="0" err="1"/>
              <a:t>perceptrons</a:t>
            </a:r>
            <a:r>
              <a:rPr lang="en-US" dirty="0"/>
              <a:t> usually stop as soon as there are no misclassified examples (</a:t>
            </a:r>
            <a:r>
              <a:rPr lang="en-US" b="1" i="1" dirty="0">
                <a:solidFill>
                  <a:srgbClr val="92D050"/>
                </a:solidFill>
              </a:rPr>
              <a:t>problem 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46182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If either of these hyperplanes </a:t>
            </a:r>
            <a:br>
              <a:rPr lang="en-GB" sz="2400" b="1" dirty="0"/>
            </a:br>
            <a:r>
              <a:rPr lang="en-GB" sz="2400" b="1" dirty="0"/>
              <a:t>represents the final weight vector, </a:t>
            </a:r>
            <a:br>
              <a:rPr lang="en-GB" sz="2400" b="1" dirty="0"/>
            </a:br>
            <a:r>
              <a:rPr lang="en-GB" sz="2400" b="1" dirty="0"/>
              <a:t>the weights will be biased toward </a:t>
            </a:r>
            <a:br>
              <a:rPr lang="en-GB" sz="2400" b="1" dirty="0"/>
            </a:br>
            <a:r>
              <a:rPr lang="en-GB" sz="2400" b="1" dirty="0"/>
              <a:t>one of the classes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1F0E6-400F-CB49-9FAB-1AC8106F2F07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FFDE84-2D62-F44C-B447-97BA8FC93DFB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80382F-BFD7-0448-A573-0A6659C43857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D086DA-89B1-E742-863B-EC82E0F90005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9D407A-774E-214C-93C6-071A1A5428EB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1789CE-1647-CA41-BC54-83C6B8FCEBB4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D00B2-E1B6-F34D-9D06-5973D732A07D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91FDE3-26F4-294D-9FCB-9380079E6C90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7226A-87DC-0346-9BC6-91E0EB3EA834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FD82F-39F4-0F4B-B4A0-70846BB231C5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323DB-65F8-8A45-B0D3-393965DD58F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94259-E906-1E4E-9F1B-1854C45930DC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BCEED3-C22C-7E4C-A5F0-B8657F918645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DA0A3C-AE5C-AF40-83E9-3C3F82A0F645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2BA215-E57E-214F-9E3C-B34D44C42648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965D27-0B15-9648-AF07-89668E62F849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452355-B8B9-A74B-8CE4-486AF2213BCC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357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Yet, another problem is that </a:t>
            </a:r>
            <a:r>
              <a:rPr lang="en-US" dirty="0" err="1"/>
              <a:t>perceptrons</a:t>
            </a:r>
            <a:r>
              <a:rPr lang="en-US" dirty="0"/>
              <a:t> usually stop as soon as there are no misclassified examples (</a:t>
            </a:r>
            <a:r>
              <a:rPr lang="en-US" b="1" i="1" dirty="0">
                <a:solidFill>
                  <a:srgbClr val="92D050"/>
                </a:solidFill>
              </a:rPr>
              <a:t>problem 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4963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For example, if this hyperplane is the </a:t>
            </a:r>
            <a:br>
              <a:rPr lang="en-GB" sz="2400" b="1" dirty="0"/>
            </a:br>
            <a:r>
              <a:rPr lang="en-GB" sz="2400" b="1" dirty="0"/>
              <a:t>one that the perceptron chooses, the</a:t>
            </a:r>
            <a:br>
              <a:rPr lang="en-GB" sz="2400" b="1" dirty="0"/>
            </a:br>
            <a:r>
              <a:rPr lang="en-GB" sz="2400" b="1" dirty="0"/>
              <a:t>example indicated by “?” will be</a:t>
            </a:r>
            <a:br>
              <a:rPr lang="en-GB" sz="2400" b="1" dirty="0"/>
            </a:br>
            <a:r>
              <a:rPr lang="en-GB" sz="2400" b="1" dirty="0"/>
              <a:t>classified as a </a:t>
            </a:r>
            <a:r>
              <a:rPr lang="en-GB" sz="2400" b="1" dirty="0">
                <a:solidFill>
                  <a:srgbClr val="FF0000"/>
                </a:solidFill>
              </a:rPr>
              <a:t>circle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1F0E6-400F-CB49-9FAB-1AC8106F2F07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FFDE84-2D62-F44C-B447-97BA8FC93DFB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80382F-BFD7-0448-A573-0A6659C43857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D086DA-89B1-E742-863B-EC82E0F90005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9D407A-774E-214C-93C6-071A1A5428EB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1789CE-1647-CA41-BC54-83C6B8FCEBB4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D00B2-E1B6-F34D-9D06-5973D732A07D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91FDE3-26F4-294D-9FCB-9380079E6C90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7226A-87DC-0346-9BC6-91E0EB3EA834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FD82F-39F4-0F4B-B4A0-70846BB231C5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323DB-65F8-8A45-B0D3-393965DD58F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94259-E906-1E4E-9F1B-1854C45930DC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BCEED3-C22C-7E4C-A5F0-B8657F918645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DA0A3C-AE5C-AF40-83E9-3C3F82A0F645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2BA215-E57E-214F-9E3C-B34D44C42648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8452355-B8B9-A74B-8CE4-486AF2213BCC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F04F1CA-748A-DA48-87F0-455DCFDD7C55}"/>
              </a:ext>
            </a:extLst>
          </p:cNvPr>
          <p:cNvSpPr txBox="1"/>
          <p:nvPr/>
        </p:nvSpPr>
        <p:spPr>
          <a:xfrm>
            <a:off x="3327976" y="353805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902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Yet, another problem is that </a:t>
            </a:r>
            <a:r>
              <a:rPr lang="en-US" dirty="0" err="1"/>
              <a:t>perceptrons</a:t>
            </a:r>
            <a:r>
              <a:rPr lang="en-US" dirty="0"/>
              <a:t> usually stop as soon as there are no misclassified examples (</a:t>
            </a:r>
            <a:r>
              <a:rPr lang="en-US" b="1" i="1" dirty="0">
                <a:solidFill>
                  <a:srgbClr val="92D050"/>
                </a:solidFill>
              </a:rPr>
              <a:t>problem 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50767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However, if this hyperplane is the one </a:t>
            </a:r>
            <a:br>
              <a:rPr lang="en-GB" sz="2400" b="1" dirty="0"/>
            </a:br>
            <a:r>
              <a:rPr lang="en-GB" sz="2400" b="1" dirty="0"/>
              <a:t>that the perceptron selects, the </a:t>
            </a:r>
            <a:br>
              <a:rPr lang="en-GB" sz="2400" b="1" dirty="0"/>
            </a:br>
            <a:r>
              <a:rPr lang="en-GB" sz="2400" b="1" dirty="0"/>
              <a:t>example indicated by “?” will be </a:t>
            </a:r>
            <a:br>
              <a:rPr lang="en-GB" sz="2400" b="1" dirty="0"/>
            </a:br>
            <a:r>
              <a:rPr lang="en-GB" sz="2400" b="1" dirty="0"/>
              <a:t>classified as a </a:t>
            </a:r>
            <a:r>
              <a:rPr lang="en-GB" sz="2400" b="1" dirty="0">
                <a:solidFill>
                  <a:srgbClr val="0070C0"/>
                </a:solidFill>
              </a:rPr>
              <a:t>square</a:t>
            </a:r>
            <a:r>
              <a:rPr lang="en-GB" sz="2400" b="1" dirty="0"/>
              <a:t>!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1F0E6-400F-CB49-9FAB-1AC8106F2F07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FFDE84-2D62-F44C-B447-97BA8FC93DFB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80382F-BFD7-0448-A573-0A6659C43857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D086DA-89B1-E742-863B-EC82E0F90005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9D407A-774E-214C-93C6-071A1A5428EB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1789CE-1647-CA41-BC54-83C6B8FCEBB4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D00B2-E1B6-F34D-9D06-5973D732A07D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91FDE3-26F4-294D-9FCB-9380079E6C90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7226A-87DC-0346-9BC6-91E0EB3EA834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FD82F-39F4-0F4B-B4A0-70846BB231C5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323DB-65F8-8A45-B0D3-393965DD58F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94259-E906-1E4E-9F1B-1854C45930DC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BCEED3-C22C-7E4C-A5F0-B8657F918645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DA0A3C-AE5C-AF40-83E9-3C3F82A0F645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2BA215-E57E-214F-9E3C-B34D44C42648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04F1CA-748A-DA48-87F0-455DCFDD7C55}"/>
              </a:ext>
            </a:extLst>
          </p:cNvPr>
          <p:cNvSpPr txBox="1"/>
          <p:nvPr/>
        </p:nvSpPr>
        <p:spPr>
          <a:xfrm>
            <a:off x="3327976" y="353805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600" b="1" dirty="0"/>
              <a:t>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420879-8E12-B34B-B6EE-09BCD276AFB1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077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Support Vector Machines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00B0F0"/>
                </a:solidFill>
              </a:rPr>
              <a:t>Support Vector Machine </a:t>
            </a:r>
            <a:r>
              <a:rPr lang="en-US" dirty="0"/>
              <a:t>(</a:t>
            </a:r>
            <a:r>
              <a:rPr lang="en-US" b="1" dirty="0">
                <a:solidFill>
                  <a:srgbClr val="00B0F0"/>
                </a:solidFill>
              </a:rPr>
              <a:t>SVM</a:t>
            </a:r>
            <a:r>
              <a:rPr lang="en-US" dirty="0"/>
              <a:t>) is an improvement over a perceptron, whereby it addresses the three aforementioned problems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50283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An SVM selects one particular </a:t>
            </a:r>
            <a:br>
              <a:rPr lang="en-GB" sz="2400" b="1" dirty="0"/>
            </a:br>
            <a:r>
              <a:rPr lang="en-GB" sz="2400" b="1" dirty="0"/>
              <a:t>hyperplane (</a:t>
            </a:r>
            <a:r>
              <a:rPr lang="en-GB" sz="2400" b="1" dirty="0">
                <a:solidFill>
                  <a:srgbClr val="00B050"/>
                </a:solidFill>
              </a:rPr>
              <a:t>the green line in the </a:t>
            </a:r>
            <a:br>
              <a:rPr lang="en-GB" sz="2400" b="1" dirty="0">
                <a:solidFill>
                  <a:srgbClr val="00B050"/>
                </a:solidFill>
              </a:rPr>
            </a:br>
            <a:r>
              <a:rPr lang="en-GB" sz="2400" b="1" dirty="0">
                <a:solidFill>
                  <a:srgbClr val="00B050"/>
                </a:solidFill>
              </a:rPr>
              <a:t>figure</a:t>
            </a:r>
            <a:r>
              <a:rPr lang="en-GB" sz="2400" b="1" dirty="0"/>
              <a:t>) that not only separates </a:t>
            </a:r>
            <a:br>
              <a:rPr lang="en-GB" sz="2400" b="1" dirty="0"/>
            </a:br>
            <a:r>
              <a:rPr lang="en-GB" sz="2400" b="1" dirty="0"/>
              <a:t>the examples into two classes, but </a:t>
            </a:r>
            <a:br>
              <a:rPr lang="en-GB" sz="2400" b="1" dirty="0"/>
            </a:br>
            <a:r>
              <a:rPr lang="en-GB" sz="2400" b="1" dirty="0"/>
              <a:t>does so in a way that maximizes </a:t>
            </a:r>
            <a:br>
              <a:rPr lang="en-GB" sz="2400" b="1" dirty="0"/>
            </a:br>
            <a:r>
              <a:rPr lang="en-GB" sz="2400" b="1" dirty="0"/>
              <a:t>the margin (</a:t>
            </a:r>
            <a:r>
              <a:rPr lang="en-GB" sz="2400" b="1" dirty="0">
                <a:solidFill>
                  <a:srgbClr val="FFC000"/>
                </a:solidFill>
              </a:rPr>
              <a:t>𝛾</a:t>
            </a:r>
            <a:r>
              <a:rPr lang="en-GB" sz="2400" b="1" dirty="0"/>
              <a:t> in the figure), which is</a:t>
            </a:r>
            <a:br>
              <a:rPr lang="en-GB" sz="2400" b="1" dirty="0"/>
            </a:br>
            <a:r>
              <a:rPr lang="en-GB" sz="2400" b="1" dirty="0"/>
              <a:t>the distance between the hyperplane </a:t>
            </a:r>
            <a:br>
              <a:rPr lang="en-GB" sz="2400" b="1" dirty="0"/>
            </a:br>
            <a:r>
              <a:rPr lang="en-GB" sz="2400" b="1" dirty="0"/>
              <a:t>and the closest examples of the </a:t>
            </a:r>
            <a:br>
              <a:rPr lang="en-GB" sz="2400" b="1" dirty="0"/>
            </a:br>
            <a:r>
              <a:rPr lang="en-GB" sz="2400" b="1" dirty="0"/>
              <a:t>training set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F7CC97-C420-3847-BD24-25D0BC6C3A84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47CE91-ABE8-9B48-B31F-08B005FCB219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AF2B97-7302-ED48-90AA-CA37B6378568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98D7F36-B518-F54B-A0FA-7E6C92107A9B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B45D45-0D50-BD47-90E0-F87CA30CFA14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EDD8D5-0E04-3B43-BE8B-0246D1B29989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C7680FD-3C29-0942-A19C-843F2E0EBD90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A66A0DA-7075-D547-AF31-4CB780FF84FD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5761F9-77BB-EF4E-AD40-DAAB9990DADC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7D6A69-36F6-064E-B42F-17A996C9E148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62F9BBA-65E6-FE46-8118-59F534B0E20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B32831-03C2-6044-A6CB-6B58B5992B95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78EE40-B666-DB4F-B836-D95D281DBC56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C3FC41-EE50-4B42-B1A5-24FBEB73EDE7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C2DB68-942B-CC45-A931-647520C17506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9E83E1-9526-A64B-9848-1D33D95823C8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42A18E7-CABB-3640-BC49-630978A606C1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F90F24F-DA5B-0D46-B74B-61C8327BEF95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32E893-8DAD-E247-B97B-27C7E38BB69C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00DB2E1-FD34-3F46-B309-A612CD68980D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808ACD-F0C6-F74B-B30A-A519B2F6221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EC1ED-B0B2-AB4F-8A6B-7BE35AE1DE2A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8D10F-863F-7F41-B022-E64D60D53780}"/>
              </a:ext>
            </a:extLst>
          </p:cNvPr>
          <p:cNvSpPr txBox="1"/>
          <p:nvPr/>
        </p:nvSpPr>
        <p:spPr>
          <a:xfrm>
            <a:off x="1515133" y="6119943"/>
            <a:ext cx="222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F0"/>
                </a:solidFill>
              </a:rPr>
              <a:t>Support Vectors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DA6858-4999-DF40-A2C7-E8EFF0E81BD1}"/>
              </a:ext>
            </a:extLst>
          </p:cNvPr>
          <p:cNvCxnSpPr>
            <a:cxnSpLocks/>
            <a:stCxn id="48" idx="2"/>
            <a:endCxn id="13" idx="0"/>
          </p:cNvCxnSpPr>
          <p:nvPr/>
        </p:nvCxnSpPr>
        <p:spPr>
          <a:xfrm flipH="1">
            <a:off x="2627714" y="3610441"/>
            <a:ext cx="1151302" cy="2509502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7630BD-9914-9649-BC91-EB25A0B8C5F4}"/>
              </a:ext>
            </a:extLst>
          </p:cNvPr>
          <p:cNvCxnSpPr>
            <a:cxnSpLocks/>
            <a:stCxn id="49" idx="2"/>
            <a:endCxn id="13" idx="0"/>
          </p:cNvCxnSpPr>
          <p:nvPr/>
        </p:nvCxnSpPr>
        <p:spPr>
          <a:xfrm flipH="1">
            <a:off x="2627714" y="4854246"/>
            <a:ext cx="1958267" cy="1265697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D3763A-E076-4047-B97F-BC1F3074BFC9}"/>
              </a:ext>
            </a:extLst>
          </p:cNvPr>
          <p:cNvCxnSpPr>
            <a:cxnSpLocks/>
            <a:stCxn id="24" idx="4"/>
            <a:endCxn id="13" idx="0"/>
          </p:cNvCxnSpPr>
          <p:nvPr/>
        </p:nvCxnSpPr>
        <p:spPr>
          <a:xfrm flipH="1">
            <a:off x="2627714" y="4362701"/>
            <a:ext cx="224254" cy="1757242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EEA76B-E422-A34A-AC1E-13F393666BAE}"/>
              </a:ext>
            </a:extLst>
          </p:cNvPr>
          <p:cNvCxnSpPr>
            <a:cxnSpLocks/>
            <a:stCxn id="46" idx="3"/>
            <a:endCxn id="13" idx="0"/>
          </p:cNvCxnSpPr>
          <p:nvPr/>
        </p:nvCxnSpPr>
        <p:spPr>
          <a:xfrm flipH="1">
            <a:off x="2627714" y="5577906"/>
            <a:ext cx="992566" cy="542037"/>
          </a:xfrm>
          <a:prstGeom prst="straightConnector1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Outline </a:t>
            </a:r>
            <a:endParaRPr lang="en-QA" b="1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7E69E7-0F0B-9948-982E-F67293878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09BCEFF-E385-5D44-A9F2-CD88B9AC71B4}"/>
              </a:ext>
            </a:extLst>
          </p:cNvPr>
          <p:cNvSpPr/>
          <p:nvPr/>
        </p:nvSpPr>
        <p:spPr>
          <a:xfrm>
            <a:off x="4967416" y="2273644"/>
            <a:ext cx="2257167" cy="1309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SVM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56BDCC6-E9AB-5C40-BDF3-0E9E59A9BBE4}"/>
              </a:ext>
            </a:extLst>
          </p:cNvPr>
          <p:cNvSpPr/>
          <p:nvPr/>
        </p:nvSpPr>
        <p:spPr>
          <a:xfrm>
            <a:off x="1086111" y="4481085"/>
            <a:ext cx="2257167" cy="130981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Motivation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B0FA289-4EDE-D34F-B9E6-3C411A49B18E}"/>
              </a:ext>
            </a:extLst>
          </p:cNvPr>
          <p:cNvSpPr/>
          <p:nvPr/>
        </p:nvSpPr>
        <p:spPr>
          <a:xfrm>
            <a:off x="3715011" y="4481085"/>
            <a:ext cx="2257167" cy="130981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Background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92DBAC-3ABF-5C4B-979B-BD9FF8053CFD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2214695" y="3583460"/>
            <a:ext cx="38813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7951EE-06F6-374D-8CFA-D8F1A9C7AED3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4843595" y="3583460"/>
            <a:ext cx="12524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riped Right Arrow 44">
            <a:extLst>
              <a:ext uri="{FF2B5EF4-FFF2-40B4-BE49-F238E27FC236}">
                <a16:creationId xmlns:a16="http://schemas.microsoft.com/office/drawing/2014/main" id="{85F62CC7-4890-B74A-A09F-676E6A822C0D}"/>
              </a:ext>
            </a:extLst>
          </p:cNvPr>
          <p:cNvSpPr/>
          <p:nvPr/>
        </p:nvSpPr>
        <p:spPr>
          <a:xfrm rot="16200000">
            <a:off x="4565567" y="5868045"/>
            <a:ext cx="556054" cy="617837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8CD64D-7463-BF43-8F62-BC8CE8E7B2BA}"/>
              </a:ext>
            </a:extLst>
          </p:cNvPr>
          <p:cNvSpPr/>
          <p:nvPr/>
        </p:nvSpPr>
        <p:spPr>
          <a:xfrm>
            <a:off x="6343911" y="4481085"/>
            <a:ext cx="2257167" cy="130981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bg1"/>
                </a:solidFill>
              </a:rPr>
              <a:t>Objective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2A919-A14C-3648-9815-7AD59058EACB}"/>
              </a:ext>
            </a:extLst>
          </p:cNvPr>
          <p:cNvCxnSpPr>
            <a:cxnSpLocks/>
            <a:stCxn id="31" idx="2"/>
            <a:endCxn id="19" idx="0"/>
          </p:cNvCxnSpPr>
          <p:nvPr/>
        </p:nvCxnSpPr>
        <p:spPr>
          <a:xfrm>
            <a:off x="6096000" y="3583460"/>
            <a:ext cx="13764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A0E2E6-4D78-7241-8627-3073E3674AAA}"/>
              </a:ext>
            </a:extLst>
          </p:cNvPr>
          <p:cNvSpPr/>
          <p:nvPr/>
        </p:nvSpPr>
        <p:spPr>
          <a:xfrm>
            <a:off x="8972811" y="4481085"/>
            <a:ext cx="2257167" cy="13098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Algorithm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F2CA86-AE96-B84E-8D8B-5A9CB7CB899D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6096000" y="3583460"/>
            <a:ext cx="40053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5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Vectors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vector can be visually represented as an arrow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QA" dirty="0"/>
              <a:t>A vector can also be represented as an ordered list or a tuple by starting from its tail and asking how far away is its head in the:</a:t>
            </a:r>
          </a:p>
          <a:p>
            <a:pPr lvl="1"/>
            <a:r>
              <a:rPr lang="en-QA" dirty="0">
                <a:solidFill>
                  <a:srgbClr val="FF0000"/>
                </a:solidFill>
              </a:rPr>
              <a:t>Horizontal direction  </a:t>
            </a:r>
          </a:p>
          <a:p>
            <a:pPr lvl="1"/>
            <a:r>
              <a:rPr lang="en-QA" dirty="0">
                <a:solidFill>
                  <a:srgbClr val="00B050"/>
                </a:solidFill>
              </a:rPr>
              <a:t>Vertical direction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B4ADB8-AB56-C144-BD16-5045A0A30489}"/>
              </a:ext>
            </a:extLst>
          </p:cNvPr>
          <p:cNvCxnSpPr/>
          <p:nvPr/>
        </p:nvCxnSpPr>
        <p:spPr>
          <a:xfrm flipV="1">
            <a:off x="4176584" y="2866761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1C66466-BCD5-6147-B4FF-8B0DED97A683}"/>
              </a:ext>
            </a:extLst>
          </p:cNvPr>
          <p:cNvSpPr/>
          <p:nvPr/>
        </p:nvSpPr>
        <p:spPr>
          <a:xfrm>
            <a:off x="4114800" y="3867658"/>
            <a:ext cx="135924" cy="1359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300224-5477-AF4C-8F99-0A110ECB1388}"/>
              </a:ext>
            </a:extLst>
          </p:cNvPr>
          <p:cNvSpPr txBox="1"/>
          <p:nvPr/>
        </p:nvSpPr>
        <p:spPr>
          <a:xfrm>
            <a:off x="3588644" y="3803617"/>
            <a:ext cx="49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Tail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0AFFC-BFD8-DA46-8AA4-3B0D1EFABA65}"/>
              </a:ext>
            </a:extLst>
          </p:cNvPr>
          <p:cNvSpPr txBox="1"/>
          <p:nvPr/>
        </p:nvSpPr>
        <p:spPr>
          <a:xfrm>
            <a:off x="5621827" y="2434275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Head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82136A-48D6-D340-B992-FF6355ED66B7}"/>
              </a:ext>
            </a:extLst>
          </p:cNvPr>
          <p:cNvCxnSpPr>
            <a:cxnSpLocks/>
          </p:cNvCxnSpPr>
          <p:nvPr/>
        </p:nvCxnSpPr>
        <p:spPr>
          <a:xfrm flipV="1">
            <a:off x="4182762" y="3914143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C21879-4704-7C4B-97FA-E674621A2296}"/>
              </a:ext>
            </a:extLst>
          </p:cNvPr>
          <p:cNvCxnSpPr/>
          <p:nvPr/>
        </p:nvCxnSpPr>
        <p:spPr>
          <a:xfrm flipV="1">
            <a:off x="5869459" y="2889101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1BFE0-661E-7340-84E4-F7DB0CE2DB66}"/>
                  </a:ext>
                </a:extLst>
              </p:cNvPr>
              <p:cNvSpPr txBox="1"/>
              <p:nvPr/>
            </p:nvSpPr>
            <p:spPr>
              <a:xfrm>
                <a:off x="4624379" y="3057833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1BFE0-661E-7340-84E4-F7DB0CE2D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379" y="3057833"/>
                <a:ext cx="429348" cy="461665"/>
              </a:xfrm>
              <a:prstGeom prst="rect">
                <a:avLst/>
              </a:prstGeom>
              <a:blipFill>
                <a:blip r:embed="rId2"/>
                <a:stretch>
                  <a:fillRect t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F05CA-A80A-BC43-ACD6-5006E8467C04}"/>
                  </a:ext>
                </a:extLst>
              </p:cNvPr>
              <p:cNvSpPr txBox="1"/>
              <p:nvPr/>
            </p:nvSpPr>
            <p:spPr>
              <a:xfrm>
                <a:off x="8255284" y="2535702"/>
                <a:ext cx="940066" cy="70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F05CA-A80A-BC43-ACD6-5006E8467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284" y="2535702"/>
                <a:ext cx="940066" cy="706797"/>
              </a:xfrm>
              <a:prstGeom prst="rect">
                <a:avLst/>
              </a:prstGeom>
              <a:blipFill>
                <a:blip r:embed="rId3"/>
                <a:stretch>
                  <a:fillRect l="-9333" b="-701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11E3AFB-79BD-504D-A72A-34BF4D77CD1C}"/>
                  </a:ext>
                </a:extLst>
              </p:cNvPr>
              <p:cNvSpPr/>
              <p:nvPr/>
            </p:nvSpPr>
            <p:spPr>
              <a:xfrm>
                <a:off x="7889986" y="2658267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11E3AFB-79BD-504D-A72A-34BF4D77CD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86" y="2658267"/>
                <a:ext cx="429348" cy="461665"/>
              </a:xfrm>
              <a:prstGeom prst="rect">
                <a:avLst/>
              </a:prstGeom>
              <a:blipFill>
                <a:blip r:embed="rId4"/>
                <a:stretch>
                  <a:fillRect t="-2162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915C524-E39A-FC49-9D6E-7A735BD88F97}"/>
              </a:ext>
            </a:extLst>
          </p:cNvPr>
          <p:cNvSpPr txBox="1"/>
          <p:nvPr/>
        </p:nvSpPr>
        <p:spPr>
          <a:xfrm>
            <a:off x="8255284" y="3615502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dirty="0"/>
              <a:t>= (4, 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C8CDCA-44C9-A441-8B94-77CAC41BD42B}"/>
                  </a:ext>
                </a:extLst>
              </p:cNvPr>
              <p:cNvSpPr/>
              <p:nvPr/>
            </p:nvSpPr>
            <p:spPr>
              <a:xfrm>
                <a:off x="7889986" y="3610245"/>
                <a:ext cx="4309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8C8CDCA-44C9-A441-8B94-77CAC41BD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986" y="3610245"/>
                <a:ext cx="430952" cy="461665"/>
              </a:xfrm>
              <a:prstGeom prst="rect">
                <a:avLst/>
              </a:prstGeom>
              <a:blipFill>
                <a:blip r:embed="rId5"/>
                <a:stretch>
                  <a:fillRect l="-2857" t="-2162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5D91DAC-53C3-3343-B174-F5C361F3A928}"/>
              </a:ext>
            </a:extLst>
          </p:cNvPr>
          <p:cNvSpPr txBox="1"/>
          <p:nvPr/>
        </p:nvSpPr>
        <p:spPr>
          <a:xfrm>
            <a:off x="4993711" y="39141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54C733-A354-E94F-B342-E6268F5C2E6C}"/>
              </a:ext>
            </a:extLst>
          </p:cNvPr>
          <p:cNvSpPr txBox="1"/>
          <p:nvPr/>
        </p:nvSpPr>
        <p:spPr>
          <a:xfrm>
            <a:off x="5913498" y="32246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D59004-17FA-C74A-9F84-034C223E7388}"/>
              </a:ext>
            </a:extLst>
          </p:cNvPr>
          <p:cNvSpPr txBox="1"/>
          <p:nvPr/>
        </p:nvSpPr>
        <p:spPr>
          <a:xfrm>
            <a:off x="7357468" y="369045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</a:t>
            </a:r>
            <a:r>
              <a:rPr lang="en-QA" i="1" dirty="0"/>
              <a:t>r</a:t>
            </a:r>
            <a:r>
              <a:rPr lang="en-QA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02868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Unit Vectors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Any vector can also be represented as a </a:t>
            </a:r>
            <a:r>
              <a:rPr lang="en-US" i="1" dirty="0"/>
              <a:t>sum</a:t>
            </a:r>
            <a:r>
              <a:rPr lang="en-US" dirty="0"/>
              <a:t> of scaled up versions of </a:t>
            </a:r>
            <a:r>
              <a:rPr lang="en-US" b="1" i="1" dirty="0"/>
              <a:t>unit</a:t>
            </a:r>
            <a:r>
              <a:rPr lang="en-US" dirty="0"/>
              <a:t> vectors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B4ADB8-AB56-C144-BD16-5045A0A30489}"/>
              </a:ext>
            </a:extLst>
          </p:cNvPr>
          <p:cNvCxnSpPr/>
          <p:nvPr/>
        </p:nvCxnSpPr>
        <p:spPr>
          <a:xfrm flipV="1">
            <a:off x="4176584" y="2866761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82136A-48D6-D340-B992-FF6355ED66B7}"/>
              </a:ext>
            </a:extLst>
          </p:cNvPr>
          <p:cNvCxnSpPr>
            <a:cxnSpLocks/>
          </p:cNvCxnSpPr>
          <p:nvPr/>
        </p:nvCxnSpPr>
        <p:spPr>
          <a:xfrm flipV="1">
            <a:off x="4182762" y="3914143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C21879-4704-7C4B-97FA-E674621A2296}"/>
              </a:ext>
            </a:extLst>
          </p:cNvPr>
          <p:cNvCxnSpPr/>
          <p:nvPr/>
        </p:nvCxnSpPr>
        <p:spPr>
          <a:xfrm flipV="1">
            <a:off x="5869459" y="2889101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1BFE0-661E-7340-84E4-F7DB0CE2DB66}"/>
                  </a:ext>
                </a:extLst>
              </p:cNvPr>
              <p:cNvSpPr txBox="1"/>
              <p:nvPr/>
            </p:nvSpPr>
            <p:spPr>
              <a:xfrm>
                <a:off x="4660331" y="2993772"/>
                <a:ext cx="4293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31BFE0-661E-7340-84E4-F7DB0CE2D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331" y="2993772"/>
                <a:ext cx="429348" cy="461665"/>
              </a:xfrm>
              <a:prstGeom prst="rect">
                <a:avLst/>
              </a:prstGeom>
              <a:blipFill>
                <a:blip r:embed="rId2"/>
                <a:stretch>
                  <a:fillRect t="-1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F05CA-A80A-BC43-ACD6-5006E8467C04}"/>
                  </a:ext>
                </a:extLst>
              </p:cNvPr>
              <p:cNvSpPr txBox="1"/>
              <p:nvPr/>
            </p:nvSpPr>
            <p:spPr>
              <a:xfrm>
                <a:off x="7519672" y="2657316"/>
                <a:ext cx="940066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3F05CA-A80A-BC43-ACD6-5006E8467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672" y="2657316"/>
                <a:ext cx="940066" cy="708143"/>
              </a:xfrm>
              <a:prstGeom prst="rect">
                <a:avLst/>
              </a:prstGeom>
              <a:blipFill>
                <a:blip r:embed="rId3"/>
                <a:stretch>
                  <a:fillRect l="-10667" b="-89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5D91DAC-53C3-3343-B174-F5C361F3A928}"/>
              </a:ext>
            </a:extLst>
          </p:cNvPr>
          <p:cNvSpPr txBox="1"/>
          <p:nvPr/>
        </p:nvSpPr>
        <p:spPr>
          <a:xfrm>
            <a:off x="4993711" y="39141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54C733-A354-E94F-B342-E6268F5C2E6C}"/>
              </a:ext>
            </a:extLst>
          </p:cNvPr>
          <p:cNvSpPr txBox="1"/>
          <p:nvPr/>
        </p:nvSpPr>
        <p:spPr>
          <a:xfrm>
            <a:off x="5913498" y="32246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>
                <a:solidFill>
                  <a:srgbClr val="00B05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F06EF8-CA30-3B42-AD18-38717D61A83D}"/>
                  </a:ext>
                </a:extLst>
              </p:cNvPr>
              <p:cNvSpPr txBox="1"/>
              <p:nvPr/>
            </p:nvSpPr>
            <p:spPr>
              <a:xfrm>
                <a:off x="7220458" y="2858275"/>
                <a:ext cx="3471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F06EF8-CA30-3B42-AD18-38717D61A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58" y="2858275"/>
                <a:ext cx="347149" cy="369332"/>
              </a:xfrm>
              <a:prstGeom prst="rect">
                <a:avLst/>
              </a:prstGeom>
              <a:blipFill>
                <a:blip r:embed="rId4"/>
                <a:stretch>
                  <a:fillRect t="-1724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43C68A-77FE-5C4D-9ACE-FF13ACB61115}"/>
              </a:ext>
            </a:extLst>
          </p:cNvPr>
          <p:cNvCxnSpPr>
            <a:cxnSpLocks/>
          </p:cNvCxnSpPr>
          <p:nvPr/>
        </p:nvCxnSpPr>
        <p:spPr>
          <a:xfrm>
            <a:off x="4176583" y="3929442"/>
            <a:ext cx="4154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03F6D6-DBB7-EC40-8AEA-B2B35D6CC5D8}"/>
                  </a:ext>
                </a:extLst>
              </p:cNvPr>
              <p:cNvSpPr txBox="1"/>
              <p:nvPr/>
            </p:nvSpPr>
            <p:spPr>
              <a:xfrm>
                <a:off x="4176584" y="3969336"/>
                <a:ext cx="3471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003F6D6-DBB7-EC40-8AEA-B2B35D6CC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584" y="3969336"/>
                <a:ext cx="347149" cy="276999"/>
              </a:xfrm>
              <a:prstGeom prst="rect">
                <a:avLst/>
              </a:prstGeom>
              <a:blipFill>
                <a:blip r:embed="rId5"/>
                <a:stretch>
                  <a:fillRect t="-1304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29EAA1-8EA6-0944-90D3-EAE5E0D0FFE3}"/>
                  </a:ext>
                </a:extLst>
              </p:cNvPr>
              <p:cNvSpPr txBox="1"/>
              <p:nvPr/>
            </p:nvSpPr>
            <p:spPr>
              <a:xfrm>
                <a:off x="7519672" y="3617439"/>
                <a:ext cx="940066" cy="708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F29EAA1-8EA6-0944-90D3-EAE5E0D0F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672" y="3617439"/>
                <a:ext cx="940066" cy="708143"/>
              </a:xfrm>
              <a:prstGeom prst="rect">
                <a:avLst/>
              </a:prstGeom>
              <a:blipFill>
                <a:blip r:embed="rId6"/>
                <a:stretch>
                  <a:fillRect l="-10667" b="-877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C8D19E-7616-B147-88A7-643E32D435F9}"/>
                  </a:ext>
                </a:extLst>
              </p:cNvPr>
              <p:cNvSpPr txBox="1"/>
              <p:nvPr/>
            </p:nvSpPr>
            <p:spPr>
              <a:xfrm>
                <a:off x="7220458" y="3795594"/>
                <a:ext cx="34714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C8D19E-7616-B147-88A7-643E32D43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458" y="3795594"/>
                <a:ext cx="347149" cy="369332"/>
              </a:xfrm>
              <a:prstGeom prst="rect">
                <a:avLst/>
              </a:prstGeom>
              <a:blipFill>
                <a:blip r:embed="rId7"/>
                <a:stretch>
                  <a:fillRect t="-17241" b="-2758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9CD14A-774A-6849-AADE-EDFE02D0B85E}"/>
              </a:ext>
            </a:extLst>
          </p:cNvPr>
          <p:cNvCxnSpPr>
            <a:cxnSpLocks/>
          </p:cNvCxnSpPr>
          <p:nvPr/>
        </p:nvCxnSpPr>
        <p:spPr>
          <a:xfrm flipV="1">
            <a:off x="4190101" y="3560110"/>
            <a:ext cx="0" cy="3551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905125-7FCC-6045-A81C-DD54038585BE}"/>
                  </a:ext>
                </a:extLst>
              </p:cNvPr>
              <p:cNvSpPr txBox="1"/>
              <p:nvPr/>
            </p:nvSpPr>
            <p:spPr>
              <a:xfrm>
                <a:off x="3808367" y="3637144"/>
                <a:ext cx="34714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</m:oMath>
                  </m:oMathPara>
                </a14:m>
                <a:endParaRPr lang="en-QA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8905125-7FCC-6045-A81C-DD5403858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367" y="3637144"/>
                <a:ext cx="347149" cy="276999"/>
              </a:xfrm>
              <a:prstGeom prst="rect">
                <a:avLst/>
              </a:prstGeom>
              <a:blipFill>
                <a:blip r:embed="rId8"/>
                <a:stretch>
                  <a:fillRect t="-13043" b="-2173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3B58951-9BBA-634C-A500-48CF2F94220C}"/>
                  </a:ext>
                </a:extLst>
              </p:cNvPr>
              <p:cNvSpPr/>
              <p:nvPr/>
            </p:nvSpPr>
            <p:spPr>
              <a:xfrm>
                <a:off x="1680872" y="5228485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3B58951-9BBA-634C-A500-48CF2F942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72" y="5228485"/>
                <a:ext cx="429348" cy="461665"/>
              </a:xfrm>
              <a:prstGeom prst="rect">
                <a:avLst/>
              </a:prstGeom>
              <a:blipFill>
                <a:blip r:embed="rId9"/>
                <a:stretch>
                  <a:fillRect t="-189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44A6DD-9C69-BA4A-B26A-5429EA60D134}"/>
                  </a:ext>
                </a:extLst>
              </p:cNvPr>
              <p:cNvSpPr txBox="1"/>
              <p:nvPr/>
            </p:nvSpPr>
            <p:spPr>
              <a:xfrm>
                <a:off x="1943480" y="5228485"/>
                <a:ext cx="17510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4</a:t>
                </a:r>
                <a14:m>
                  <m:oMath xmlns:m="http://schemas.openxmlformats.org/officeDocument/2006/math">
                    <m:r>
                      <a:rPr lang="en-Q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̂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544A6DD-9C69-BA4A-B26A-5429EA60D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480" y="5228485"/>
                <a:ext cx="1751057" cy="461665"/>
              </a:xfrm>
              <a:prstGeom prst="rect">
                <a:avLst/>
              </a:prstGeom>
              <a:blipFill>
                <a:blip r:embed="rId10"/>
                <a:stretch>
                  <a:fillRect l="-5797" t="-8108" b="-2973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9E0355-891B-8C44-B32C-62C402A0E127}"/>
                  </a:ext>
                </a:extLst>
              </p:cNvPr>
              <p:cNvSpPr txBox="1"/>
              <p:nvPr/>
            </p:nvSpPr>
            <p:spPr>
              <a:xfrm>
                <a:off x="2110220" y="3206711"/>
                <a:ext cx="940066" cy="70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79E0355-891B-8C44-B32C-62C402A0E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220" y="3206711"/>
                <a:ext cx="940066" cy="706797"/>
              </a:xfrm>
              <a:prstGeom prst="rect">
                <a:avLst/>
              </a:prstGeom>
              <a:blipFill>
                <a:blip r:embed="rId11"/>
                <a:stretch>
                  <a:fillRect l="-10667" b="-701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9F6C0B1-ACD8-A748-8A37-E58E13B19D44}"/>
                  </a:ext>
                </a:extLst>
              </p:cNvPr>
              <p:cNvSpPr/>
              <p:nvPr/>
            </p:nvSpPr>
            <p:spPr>
              <a:xfrm>
                <a:off x="1728806" y="3309013"/>
                <a:ext cx="4293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9F6C0B1-ACD8-A748-8A37-E58E13B19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806" y="3309013"/>
                <a:ext cx="429348" cy="461665"/>
              </a:xfrm>
              <a:prstGeom prst="rect">
                <a:avLst/>
              </a:prstGeom>
              <a:blipFill>
                <a:blip r:embed="rId12"/>
                <a:stretch>
                  <a:fillRect t="-210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F7C5281C-AD53-A742-8A33-58E4B17B4AA4}"/>
              </a:ext>
            </a:extLst>
          </p:cNvPr>
          <p:cNvCxnSpPr>
            <a:stCxn id="19" idx="3"/>
          </p:cNvCxnSpPr>
          <p:nvPr/>
        </p:nvCxnSpPr>
        <p:spPr>
          <a:xfrm flipV="1">
            <a:off x="8459738" y="2866761"/>
            <a:ext cx="523624" cy="14462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A760900-8337-DF4B-B03C-A20924F73A86}"/>
              </a:ext>
            </a:extLst>
          </p:cNvPr>
          <p:cNvSpPr txBox="1"/>
          <p:nvPr/>
        </p:nvSpPr>
        <p:spPr>
          <a:xfrm>
            <a:off x="9023286" y="2381269"/>
            <a:ext cx="2696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It goes in the </a:t>
            </a:r>
            <a:r>
              <a:rPr lang="en-QA" sz="2000" dirty="0">
                <a:solidFill>
                  <a:srgbClr val="FF0000"/>
                </a:solidFill>
              </a:rPr>
              <a:t>horizontal </a:t>
            </a:r>
            <a:br>
              <a:rPr lang="en-QA" sz="2000" dirty="0">
                <a:solidFill>
                  <a:srgbClr val="FF0000"/>
                </a:solidFill>
              </a:rPr>
            </a:br>
            <a:r>
              <a:rPr lang="en-QA" sz="2000" dirty="0">
                <a:solidFill>
                  <a:srgbClr val="FF0000"/>
                </a:solidFill>
              </a:rPr>
              <a:t>direction</a:t>
            </a:r>
            <a:r>
              <a:rPr lang="en-QA" sz="2000" dirty="0"/>
              <a:t> </a:t>
            </a:r>
            <a:r>
              <a:rPr lang="en-QA" sz="2000" i="1" dirty="0"/>
              <a:t>only</a:t>
            </a:r>
            <a:r>
              <a:rPr lang="en-QA" sz="2000" dirty="0"/>
              <a:t> and has </a:t>
            </a:r>
            <a:br>
              <a:rPr lang="en-QA" sz="2000" dirty="0"/>
            </a:br>
            <a:r>
              <a:rPr lang="en-QA" sz="2000" dirty="0"/>
              <a:t>length 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5F290B-9B82-9B4C-925A-71E4A3B61434}"/>
              </a:ext>
            </a:extLst>
          </p:cNvPr>
          <p:cNvSpPr txBox="1"/>
          <p:nvPr/>
        </p:nvSpPr>
        <p:spPr>
          <a:xfrm>
            <a:off x="9023285" y="3645733"/>
            <a:ext cx="2537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It goes in the </a:t>
            </a:r>
            <a:r>
              <a:rPr lang="en-QA" sz="2000" dirty="0">
                <a:solidFill>
                  <a:srgbClr val="00B050"/>
                </a:solidFill>
              </a:rPr>
              <a:t>vertical </a:t>
            </a:r>
            <a:br>
              <a:rPr lang="en-QA" sz="2000" dirty="0">
                <a:solidFill>
                  <a:srgbClr val="00B050"/>
                </a:solidFill>
              </a:rPr>
            </a:br>
            <a:r>
              <a:rPr lang="en-QA" sz="2000" dirty="0">
                <a:solidFill>
                  <a:srgbClr val="00B050"/>
                </a:solidFill>
              </a:rPr>
              <a:t>direction</a:t>
            </a:r>
            <a:r>
              <a:rPr lang="en-QA" sz="2000" dirty="0"/>
              <a:t> </a:t>
            </a:r>
            <a:r>
              <a:rPr lang="en-QA" sz="2000" i="1" dirty="0"/>
              <a:t>only</a:t>
            </a:r>
            <a:r>
              <a:rPr lang="en-QA" sz="2000" dirty="0"/>
              <a:t> and has </a:t>
            </a:r>
            <a:br>
              <a:rPr lang="en-QA" sz="2000" dirty="0"/>
            </a:br>
            <a:r>
              <a:rPr lang="en-QA" sz="2000" dirty="0"/>
              <a:t>length 1</a:t>
            </a:r>
          </a:p>
        </p:txBody>
      </p: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2561E775-990D-9C4D-8B91-C21523306CD1}"/>
              </a:ext>
            </a:extLst>
          </p:cNvPr>
          <p:cNvCxnSpPr>
            <a:stCxn id="27" idx="3"/>
          </p:cNvCxnSpPr>
          <p:nvPr/>
        </p:nvCxnSpPr>
        <p:spPr>
          <a:xfrm>
            <a:off x="8459738" y="3971511"/>
            <a:ext cx="563548" cy="137825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triped Right Arrow 40">
            <a:extLst>
              <a:ext uri="{FF2B5EF4-FFF2-40B4-BE49-F238E27FC236}">
                <a16:creationId xmlns:a16="http://schemas.microsoft.com/office/drawing/2014/main" id="{CFC72787-E7EB-AA4C-A549-336B2CEA5B69}"/>
              </a:ext>
            </a:extLst>
          </p:cNvPr>
          <p:cNvSpPr/>
          <p:nvPr/>
        </p:nvSpPr>
        <p:spPr>
          <a:xfrm>
            <a:off x="3126260" y="3343716"/>
            <a:ext cx="407773" cy="500442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23EF802-1A86-2F49-80D8-D8F56E37BA9B}"/>
                  </a:ext>
                </a:extLst>
              </p:cNvPr>
              <p:cNvSpPr/>
              <p:nvPr/>
            </p:nvSpPr>
            <p:spPr>
              <a:xfrm>
                <a:off x="3611052" y="5105245"/>
                <a:ext cx="4516814" cy="70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=4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Q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23EF802-1A86-2F49-80D8-D8F56E37B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52" y="5105245"/>
                <a:ext cx="4516814" cy="708143"/>
              </a:xfrm>
              <a:prstGeom prst="rect">
                <a:avLst/>
              </a:prstGeom>
              <a:blipFill>
                <a:blip r:embed="rId13"/>
                <a:stretch>
                  <a:fillRect b="-877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21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24" grpId="0"/>
      <p:bldP spid="4" grpId="0"/>
      <p:bldP spid="26" grpId="0"/>
      <p:bldP spid="27" grpId="0"/>
      <p:bldP spid="28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41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Magnitude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calculate the length (or </a:t>
            </a:r>
            <a:r>
              <a:rPr lang="en-US" i="1" dirty="0">
                <a:solidFill>
                  <a:srgbClr val="00B0F0"/>
                </a:solidFill>
              </a:rPr>
              <a:t>magnitude</a:t>
            </a:r>
            <a:r>
              <a:rPr lang="en-US" dirty="0"/>
              <a:t>) of a vector?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D91DAC-53C3-3343-B174-F5C361F3A928}"/>
              </a:ext>
            </a:extLst>
          </p:cNvPr>
          <p:cNvSpPr txBox="1"/>
          <p:nvPr/>
        </p:nvSpPr>
        <p:spPr>
          <a:xfrm>
            <a:off x="4909530" y="38896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54C733-A354-E94F-B342-E6268F5C2E6C}"/>
              </a:ext>
            </a:extLst>
          </p:cNvPr>
          <p:cNvSpPr txBox="1"/>
          <p:nvPr/>
        </p:nvSpPr>
        <p:spPr>
          <a:xfrm>
            <a:off x="6202410" y="32177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5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F1BBF6-C47F-964A-99CD-A13CA3214E95}"/>
                  </a:ext>
                </a:extLst>
              </p:cNvPr>
              <p:cNvSpPr txBox="1"/>
              <p:nvPr/>
            </p:nvSpPr>
            <p:spPr>
              <a:xfrm>
                <a:off x="2432460" y="4754007"/>
                <a:ext cx="6788718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M</a:t>
                </a:r>
                <a:r>
                  <a:rPr lang="en-QA" sz="2400" dirty="0"/>
                  <a:t>agnitude of the vector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F1BBF6-C47F-964A-99CD-A13CA3214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460" y="4754007"/>
                <a:ext cx="6788718" cy="414472"/>
              </a:xfrm>
              <a:prstGeom prst="rect">
                <a:avLst/>
              </a:prstGeom>
              <a:blipFill>
                <a:blip r:embed="rId2"/>
                <a:stretch>
                  <a:fillRect l="-2799" t="-23529" b="-3823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89F897CA-ABC2-8B41-8B99-077E0EEDFAAF}"/>
              </a:ext>
            </a:extLst>
          </p:cNvPr>
          <p:cNvSpPr/>
          <p:nvPr/>
        </p:nvSpPr>
        <p:spPr>
          <a:xfrm>
            <a:off x="5501860" y="3701303"/>
            <a:ext cx="244650" cy="21284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34207-8D36-9D4C-AA05-8B1C30A63F19}"/>
              </a:ext>
            </a:extLst>
          </p:cNvPr>
          <p:cNvSpPr txBox="1"/>
          <p:nvPr/>
        </p:nvSpPr>
        <p:spPr>
          <a:xfrm>
            <a:off x="4421977" y="3889687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r>
              <a:rPr lang="en-QA" sz="2400" b="1" dirty="0"/>
              <a:t> 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9659BA-D3E9-5F49-8F1E-56AA00AD9807}"/>
              </a:ext>
            </a:extLst>
          </p:cNvPr>
          <p:cNvSpPr txBox="1"/>
          <p:nvPr/>
        </p:nvSpPr>
        <p:spPr>
          <a:xfrm>
            <a:off x="5734327" y="321772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</a:t>
            </a:r>
            <a:r>
              <a:rPr lang="en-QA" sz="2400" b="1" dirty="0"/>
              <a:t>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CF3F60-AA42-DC4D-B00F-81C826294B95}"/>
              </a:ext>
            </a:extLst>
          </p:cNvPr>
          <p:cNvSpPr txBox="1"/>
          <p:nvPr/>
        </p:nvSpPr>
        <p:spPr>
          <a:xfrm>
            <a:off x="4070342" y="3017668"/>
            <a:ext cx="60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r>
              <a:rPr lang="en-QA" sz="2400" b="1" dirty="0"/>
              <a:t> = 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37EE87DF-2088-5948-916F-4D0907EE85A2}"/>
              </a:ext>
            </a:extLst>
          </p:cNvPr>
          <p:cNvSpPr/>
          <p:nvPr/>
        </p:nvSpPr>
        <p:spPr>
          <a:xfrm>
            <a:off x="6685005" y="2446638"/>
            <a:ext cx="234779" cy="183683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288F74-08E5-4A4B-8D58-1ED3785C9DF3}"/>
              </a:ext>
            </a:extLst>
          </p:cNvPr>
          <p:cNvSpPr txBox="1"/>
          <p:nvPr/>
        </p:nvSpPr>
        <p:spPr>
          <a:xfrm>
            <a:off x="7439507" y="2580990"/>
            <a:ext cx="3067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Pythagorean theorem:</a:t>
            </a:r>
            <a:endParaRPr lang="en-Q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8FE9FE-4CC2-4F42-A9EC-731DE1A3C3A6}"/>
                  </a:ext>
                </a:extLst>
              </p:cNvPr>
              <p:cNvSpPr txBox="1"/>
              <p:nvPr/>
            </p:nvSpPr>
            <p:spPr>
              <a:xfrm>
                <a:off x="7297869" y="3042655"/>
                <a:ext cx="4158831" cy="462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QA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QA" sz="2400" b="1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GB" sz="2400" b="1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𝐜</m:t>
                    </m:r>
                    <m:r>
                      <a:rPr lang="en-GB" sz="2400" b="1" i="0" smtClean="0">
                        <a:latin typeface="Cambria Math" panose="02040503050406030204" pitchFamily="18" charset="0"/>
                        <a:sym typeface="Wingdings" pitchFamily="2" charset="2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QA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B8FE9FE-4CC2-4F42-A9EC-731DE1A3C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869" y="3042655"/>
                <a:ext cx="4158831" cy="462178"/>
              </a:xfrm>
              <a:prstGeom prst="rect">
                <a:avLst/>
              </a:prstGeom>
              <a:blipFill>
                <a:blip r:embed="rId3"/>
                <a:stretch>
                  <a:fillRect l="-1829" r="-915" b="-3783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4152BD2-C9C9-5B41-BB2B-8112033C3550}"/>
              </a:ext>
            </a:extLst>
          </p:cNvPr>
          <p:cNvCxnSpPr/>
          <p:nvPr/>
        </p:nvCxnSpPr>
        <p:spPr>
          <a:xfrm flipV="1">
            <a:off x="4065371" y="2866761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3612FC3-1295-2442-9F99-95A0E57D13B7}"/>
              </a:ext>
            </a:extLst>
          </p:cNvPr>
          <p:cNvCxnSpPr>
            <a:cxnSpLocks/>
          </p:cNvCxnSpPr>
          <p:nvPr/>
        </p:nvCxnSpPr>
        <p:spPr>
          <a:xfrm flipV="1">
            <a:off x="4071549" y="3914143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A7E2601-DBFE-BB43-8B12-7044548A751F}"/>
              </a:ext>
            </a:extLst>
          </p:cNvPr>
          <p:cNvCxnSpPr/>
          <p:nvPr/>
        </p:nvCxnSpPr>
        <p:spPr>
          <a:xfrm flipV="1">
            <a:off x="5758246" y="2889101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33A1D8-CBF5-4E4B-8415-54E41B860336}"/>
                  </a:ext>
                </a:extLst>
              </p:cNvPr>
              <p:cNvSpPr txBox="1"/>
              <p:nvPr/>
            </p:nvSpPr>
            <p:spPr>
              <a:xfrm>
                <a:off x="4476638" y="3015739"/>
                <a:ext cx="4016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33A1D8-CBF5-4E4B-8415-54E41B860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638" y="3015739"/>
                <a:ext cx="401641" cy="461665"/>
              </a:xfrm>
              <a:prstGeom prst="rect">
                <a:avLst/>
              </a:prstGeom>
              <a:blipFill>
                <a:blip r:embed="rId4"/>
                <a:stretch>
                  <a:fillRect t="-2162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8216F36F-98D0-FE4C-A398-1FDA8903FF7E}"/>
                  </a:ext>
                </a:extLst>
              </p:cNvPr>
              <p:cNvSpPr/>
              <p:nvPr/>
            </p:nvSpPr>
            <p:spPr>
              <a:xfrm>
                <a:off x="838199" y="5511114"/>
                <a:ext cx="10847119" cy="95147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QA" sz="2400" dirty="0">
                    <a:solidFill>
                      <a:schemeClr val="tx1"/>
                    </a:solidFill>
                  </a:rPr>
                  <a:t>How can we keep vector,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dirty="0">
                    <a:solidFill>
                      <a:schemeClr val="tx1"/>
                    </a:solidFill>
                  </a:rPr>
                  <a:t>, pointing to the same direction, but change its magnitude to 1 (i.e., turn it into a unit vector)?</a:t>
                </a: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8216F36F-98D0-FE4C-A398-1FDA8903F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5511114"/>
                <a:ext cx="10847119" cy="951470"/>
              </a:xfrm>
              <a:prstGeom prst="roundRect">
                <a:avLst/>
              </a:prstGeom>
              <a:blipFill>
                <a:blip r:embed="rId5"/>
                <a:stretch>
                  <a:fillRect t="-2597" r="-584" b="-64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24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5" grpId="0"/>
      <p:bldP spid="16" grpId="0" animBg="1"/>
      <p:bldP spid="17" grpId="0"/>
      <p:bldP spid="39" grpId="0"/>
      <p:bldP spid="42" grpId="0"/>
      <p:bldP spid="20" grpId="0" animBg="1"/>
      <p:bldP spid="21" grpId="0"/>
      <p:bldP spid="22" grpId="0"/>
      <p:bldP spid="50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Normalization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construct a unit vector out of a given vector of any length?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A4DAB1-B5BD-F845-9158-5D436FE475F0}"/>
              </a:ext>
            </a:extLst>
          </p:cNvPr>
          <p:cNvSpPr/>
          <p:nvPr/>
        </p:nvSpPr>
        <p:spPr>
          <a:xfrm>
            <a:off x="3470260" y="3283134"/>
            <a:ext cx="2300345" cy="23004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2000" b="1" dirty="0"/>
              <a:t>Normalization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544873-9158-7844-A435-953B54C07705}"/>
              </a:ext>
            </a:extLst>
          </p:cNvPr>
          <p:cNvSpPr txBox="1"/>
          <p:nvPr/>
        </p:nvSpPr>
        <p:spPr>
          <a:xfrm>
            <a:off x="1019277" y="3956280"/>
            <a:ext cx="17851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dirty="0"/>
              <a:t>Vector of </a:t>
            </a:r>
            <a:br>
              <a:rPr lang="en-QA" sz="2800" dirty="0"/>
            </a:br>
            <a:r>
              <a:rPr lang="en-QA" sz="2800" dirty="0"/>
              <a:t>any length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2BDD00-47BE-3642-BAAB-B8FDC2789D35}"/>
              </a:ext>
            </a:extLst>
          </p:cNvPr>
          <p:cNvSpPr txBox="1"/>
          <p:nvPr/>
        </p:nvSpPr>
        <p:spPr>
          <a:xfrm>
            <a:off x="1747227" y="2759914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/>
              <a:t>Input</a:t>
            </a:r>
            <a:r>
              <a:rPr lang="en-QA" sz="2800" dirty="0"/>
              <a:t>: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A4B692-7035-924D-B2EE-B2F28F32781F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5770605" y="4433334"/>
            <a:ext cx="4695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DD79610-0820-2E4B-A245-226FCD0F5E2D}"/>
              </a:ext>
            </a:extLst>
          </p:cNvPr>
          <p:cNvSpPr txBox="1"/>
          <p:nvPr/>
        </p:nvSpPr>
        <p:spPr>
          <a:xfrm>
            <a:off x="6240162" y="3956280"/>
            <a:ext cx="5440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dirty="0"/>
              <a:t>The vector with the same direction, </a:t>
            </a:r>
            <a:br>
              <a:rPr lang="en-QA" sz="2800" dirty="0"/>
            </a:br>
            <a:r>
              <a:rPr lang="en-QA" sz="2800" dirty="0"/>
              <a:t>but with leng</a:t>
            </a:r>
            <a:r>
              <a:rPr lang="en-US" sz="2800" dirty="0" err="1"/>
              <a:t>th</a:t>
            </a:r>
            <a:r>
              <a:rPr lang="en-QA" sz="2800" dirty="0"/>
              <a:t> 1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32D7B0-9BB6-CC4D-9A2A-21ED90FBDFE8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2804446" y="4433334"/>
            <a:ext cx="66581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1FC0FEB-715A-2E40-BB80-9962F6F21CAE}"/>
              </a:ext>
            </a:extLst>
          </p:cNvPr>
          <p:cNvSpPr txBox="1"/>
          <p:nvPr/>
        </p:nvSpPr>
        <p:spPr>
          <a:xfrm>
            <a:off x="6217213" y="2759914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/>
              <a:t>Output</a:t>
            </a:r>
            <a:r>
              <a:rPr lang="en-QA" sz="28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8971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  <p:bldP spid="27" grpId="0"/>
      <p:bldP spid="33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Wednesday’s Session:</a:t>
            </a:r>
          </a:p>
          <a:p>
            <a:pPr lvl="1"/>
            <a:r>
              <a:rPr lang="en-US" sz="2800" dirty="0"/>
              <a:t>Molecular genetics and machine learning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SVMs- Part I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Normalization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construct a unit vector out of a given vector of any length?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A4DAB1-B5BD-F845-9158-5D436FE475F0}"/>
              </a:ext>
            </a:extLst>
          </p:cNvPr>
          <p:cNvSpPr/>
          <p:nvPr/>
        </p:nvSpPr>
        <p:spPr>
          <a:xfrm>
            <a:off x="3470260" y="3283134"/>
            <a:ext cx="2300345" cy="23004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QA" sz="2000" b="1" dirty="0"/>
              <a:t>Normalization: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2BDD00-47BE-3642-BAAB-B8FDC2789D35}"/>
              </a:ext>
            </a:extLst>
          </p:cNvPr>
          <p:cNvSpPr txBox="1"/>
          <p:nvPr/>
        </p:nvSpPr>
        <p:spPr>
          <a:xfrm>
            <a:off x="1747227" y="2759914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/>
              <a:t>Input</a:t>
            </a:r>
            <a:r>
              <a:rPr lang="en-QA" sz="2800" dirty="0"/>
              <a:t>: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0C9CF3-B8E7-9344-A107-0A48EBF53AA8}"/>
              </a:ext>
            </a:extLst>
          </p:cNvPr>
          <p:cNvSpPr txBox="1"/>
          <p:nvPr/>
        </p:nvSpPr>
        <p:spPr>
          <a:xfrm>
            <a:off x="6217213" y="2759914"/>
            <a:ext cx="14318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/>
              <a:t>Output</a:t>
            </a:r>
            <a:r>
              <a:rPr lang="en-QA" sz="2800" dirty="0"/>
              <a:t>: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CA4B692-7035-924D-B2EE-B2F28F32781F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5770605" y="4433334"/>
            <a:ext cx="4466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32D7B0-9BB6-CC4D-9A2A-21ED90FBDFE8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2792627" y="4433334"/>
            <a:ext cx="6776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83DC1-88CD-894A-8606-24C5E9DD3F4D}"/>
                  </a:ext>
                </a:extLst>
              </p:cNvPr>
              <p:cNvSpPr txBox="1"/>
              <p:nvPr/>
            </p:nvSpPr>
            <p:spPr>
              <a:xfrm>
                <a:off x="2160773" y="4141605"/>
                <a:ext cx="48122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b="1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dirty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QA" sz="28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83DC1-88CD-894A-8606-24C5E9DD3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773" y="4141605"/>
                <a:ext cx="48122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4D2F7A-0DE3-6E44-AA8C-F58CB041FFFC}"/>
                  </a:ext>
                </a:extLst>
              </p:cNvPr>
              <p:cNvSpPr/>
              <p:nvPr/>
            </p:nvSpPr>
            <p:spPr>
              <a:xfrm>
                <a:off x="4189297" y="4480283"/>
                <a:ext cx="860940" cy="1008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QA" sz="28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800" b="1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b="1" i="1" dirty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800" b="1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4D2F7A-0DE3-6E44-AA8C-F58CB041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297" y="4480283"/>
                <a:ext cx="860940" cy="10083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7EBC1-C19C-D84D-859A-B88EB7E44B03}"/>
                  </a:ext>
                </a:extLst>
              </p:cNvPr>
              <p:cNvSpPr txBox="1"/>
              <p:nvPr/>
            </p:nvSpPr>
            <p:spPr>
              <a:xfrm>
                <a:off x="6448238" y="4217424"/>
                <a:ext cx="2965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QA" sz="28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37EBC1-C19C-D84D-859A-B88EB7E44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238" y="4217424"/>
                <a:ext cx="296555" cy="430887"/>
              </a:xfrm>
              <a:prstGeom prst="rect">
                <a:avLst/>
              </a:prstGeom>
              <a:blipFill>
                <a:blip r:embed="rId4"/>
                <a:stretch>
                  <a:fillRect l="-25000" t="-20000" r="-208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C7B93346-F9EE-E145-844C-CD21BB4DAE2F}"/>
              </a:ext>
            </a:extLst>
          </p:cNvPr>
          <p:cNvSpPr/>
          <p:nvPr/>
        </p:nvSpPr>
        <p:spPr>
          <a:xfrm>
            <a:off x="7747686" y="2570205"/>
            <a:ext cx="568411" cy="318804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5C1992-C265-FA42-B067-C01A38EB41EE}"/>
                  </a:ext>
                </a:extLst>
              </p:cNvPr>
              <p:cNvSpPr txBox="1"/>
              <p:nvPr/>
            </p:nvSpPr>
            <p:spPr>
              <a:xfrm>
                <a:off x="8540507" y="3715642"/>
                <a:ext cx="1436867" cy="907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QA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5C1992-C265-FA42-B067-C01A38EB4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507" y="3715642"/>
                <a:ext cx="1436867" cy="907877"/>
              </a:xfrm>
              <a:prstGeom prst="rect">
                <a:avLst/>
              </a:prstGeom>
              <a:blipFill>
                <a:blip r:embed="rId5"/>
                <a:stretch>
                  <a:fillRect l="-5263" t="-18056"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Normalization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construct a unit vector out of a given vector of any length?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7B93346-F9EE-E145-844C-CD21BB4DAE2F}"/>
              </a:ext>
            </a:extLst>
          </p:cNvPr>
          <p:cNvSpPr/>
          <p:nvPr/>
        </p:nvSpPr>
        <p:spPr>
          <a:xfrm>
            <a:off x="7747686" y="2570205"/>
            <a:ext cx="568411" cy="318804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F6810-3C3B-E548-9F1B-A22A9F6E5E5E}"/>
              </a:ext>
            </a:extLst>
          </p:cNvPr>
          <p:cNvSpPr txBox="1"/>
          <p:nvPr/>
        </p:nvSpPr>
        <p:spPr>
          <a:xfrm>
            <a:off x="5045338" y="44312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B0686-95A3-5146-B65B-DBDB7EED28C7}"/>
              </a:ext>
            </a:extLst>
          </p:cNvPr>
          <p:cNvSpPr txBox="1"/>
          <p:nvPr/>
        </p:nvSpPr>
        <p:spPr>
          <a:xfrm>
            <a:off x="6093893" y="37403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00B050"/>
                </a:solidFill>
              </a:rPr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0D97DD-8B93-2641-92F0-D7E530D9B164}"/>
              </a:ext>
            </a:extLst>
          </p:cNvPr>
          <p:cNvCxnSpPr/>
          <p:nvPr/>
        </p:nvCxnSpPr>
        <p:spPr>
          <a:xfrm flipV="1">
            <a:off x="4346868" y="3429000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D3C3A9-E653-0F4C-820E-0FAF857761FC}"/>
              </a:ext>
            </a:extLst>
          </p:cNvPr>
          <p:cNvCxnSpPr>
            <a:cxnSpLocks/>
          </p:cNvCxnSpPr>
          <p:nvPr/>
        </p:nvCxnSpPr>
        <p:spPr>
          <a:xfrm flipV="1">
            <a:off x="4353046" y="4476382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2BB0E2-143C-BF47-852A-58494C43E9FD}"/>
              </a:ext>
            </a:extLst>
          </p:cNvPr>
          <p:cNvCxnSpPr/>
          <p:nvPr/>
        </p:nvCxnSpPr>
        <p:spPr>
          <a:xfrm flipV="1">
            <a:off x="6039743" y="3451340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0E2BA-9C62-3144-AC09-53C22990CDD8}"/>
                  </a:ext>
                </a:extLst>
              </p:cNvPr>
              <p:cNvSpPr txBox="1"/>
              <p:nvPr/>
            </p:nvSpPr>
            <p:spPr>
              <a:xfrm>
                <a:off x="4928189" y="3333887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0E2BA-9C62-3144-AC09-53C22990C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89" y="3333887"/>
                <a:ext cx="472502" cy="523220"/>
              </a:xfrm>
              <a:prstGeom prst="rect">
                <a:avLst/>
              </a:prstGeom>
              <a:blipFill>
                <a:blip r:embed="rId2"/>
                <a:stretch>
                  <a:fillRect t="-238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DD1BAA-7B69-314D-AA67-1EB63A9D6766}"/>
                  </a:ext>
                </a:extLst>
              </p:cNvPr>
              <p:cNvSpPr txBox="1"/>
              <p:nvPr/>
            </p:nvSpPr>
            <p:spPr>
              <a:xfrm>
                <a:off x="2093674" y="3841877"/>
                <a:ext cx="1070486" cy="809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DD1BAA-7B69-314D-AA67-1EB63A9D6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74" y="3841877"/>
                <a:ext cx="1070486" cy="809261"/>
              </a:xfrm>
              <a:prstGeom prst="rect">
                <a:avLst/>
              </a:prstGeom>
              <a:blipFill>
                <a:blip r:embed="rId3"/>
                <a:stretch>
                  <a:fillRect l="-10465" b="-923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F98249-1275-004C-9B16-837CF8CA63E9}"/>
                  </a:ext>
                </a:extLst>
              </p:cNvPr>
              <p:cNvSpPr/>
              <p:nvPr/>
            </p:nvSpPr>
            <p:spPr>
              <a:xfrm>
                <a:off x="1706460" y="3978882"/>
                <a:ext cx="4725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F98249-1275-004C-9B16-837CF8CA6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460" y="3978882"/>
                <a:ext cx="472502" cy="523220"/>
              </a:xfrm>
              <a:prstGeom prst="rect">
                <a:avLst/>
              </a:prstGeom>
              <a:blipFill>
                <a:blip r:embed="rId4"/>
                <a:stretch>
                  <a:fillRect t="-238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triped Right Arrow 30">
            <a:extLst>
              <a:ext uri="{FF2B5EF4-FFF2-40B4-BE49-F238E27FC236}">
                <a16:creationId xmlns:a16="http://schemas.microsoft.com/office/drawing/2014/main" id="{77D95915-001E-E243-964E-5968225370CA}"/>
              </a:ext>
            </a:extLst>
          </p:cNvPr>
          <p:cNvSpPr/>
          <p:nvPr/>
        </p:nvSpPr>
        <p:spPr>
          <a:xfrm>
            <a:off x="3171499" y="3991239"/>
            <a:ext cx="407773" cy="500442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DBBAB8-A85D-7E4A-93F4-45A43E0B6609}"/>
                  </a:ext>
                </a:extLst>
              </p:cNvPr>
              <p:cNvSpPr txBox="1"/>
              <p:nvPr/>
            </p:nvSpPr>
            <p:spPr>
              <a:xfrm>
                <a:off x="3683298" y="5365370"/>
                <a:ext cx="3434786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QA" sz="2400" i="0" dirty="0">
                    <a:latin typeface="+mj-lt"/>
                  </a:rPr>
                  <a:t>‖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b="0" i="0" dirty="0">
                    <a:latin typeface="+mj-lt"/>
                  </a:rPr>
                  <a:t>‖</a:t>
                </a:r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DBBAB8-A85D-7E4A-93F4-45A43E0B6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98" y="5365370"/>
                <a:ext cx="3434786" cy="414472"/>
              </a:xfrm>
              <a:prstGeom prst="rect">
                <a:avLst/>
              </a:prstGeom>
              <a:blipFill>
                <a:blip r:embed="rId5"/>
                <a:stretch>
                  <a:fillRect l="-5147" t="-23529" r="-368" b="-4117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B2F4C-FFA7-BD4C-9708-EF7FC135516D}"/>
                  </a:ext>
                </a:extLst>
              </p:cNvPr>
              <p:cNvSpPr txBox="1"/>
              <p:nvPr/>
            </p:nvSpPr>
            <p:spPr>
              <a:xfrm>
                <a:off x="9953516" y="3759595"/>
                <a:ext cx="1455463" cy="911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/5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/5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B2F4C-FFA7-BD4C-9708-EF7FC1355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516" y="3759595"/>
                <a:ext cx="1455463" cy="911981"/>
              </a:xfrm>
              <a:prstGeom prst="rect">
                <a:avLst/>
              </a:prstGeom>
              <a:blipFill>
                <a:blip r:embed="rId6"/>
                <a:stretch>
                  <a:fillRect l="-8621" b="-125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87673E-64C4-814F-81C2-100B4DD7EB5F}"/>
                  </a:ext>
                </a:extLst>
              </p:cNvPr>
              <p:cNvSpPr txBox="1"/>
              <p:nvPr/>
            </p:nvSpPr>
            <p:spPr>
              <a:xfrm>
                <a:off x="8540507" y="3715642"/>
                <a:ext cx="1428147" cy="907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QA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87673E-64C4-814F-81C2-100B4DD7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507" y="3715642"/>
                <a:ext cx="1428147" cy="907877"/>
              </a:xfrm>
              <a:prstGeom prst="rect">
                <a:avLst/>
              </a:prstGeom>
              <a:blipFill>
                <a:blip r:embed="rId7"/>
                <a:stretch>
                  <a:fillRect l="-5310" t="-18056"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9DF307-96FD-B94D-8B1D-EE9E75814E57}"/>
              </a:ext>
            </a:extLst>
          </p:cNvPr>
          <p:cNvCxnSpPr>
            <a:cxnSpLocks/>
          </p:cNvCxnSpPr>
          <p:nvPr/>
        </p:nvCxnSpPr>
        <p:spPr>
          <a:xfrm flipV="1">
            <a:off x="4346868" y="4215585"/>
            <a:ext cx="406490" cy="260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6C3AA8-2CF6-4A43-A5AC-331CC9B3AA77}"/>
                  </a:ext>
                </a:extLst>
              </p:cNvPr>
              <p:cNvSpPr/>
              <p:nvPr/>
            </p:nvSpPr>
            <p:spPr>
              <a:xfrm>
                <a:off x="4161713" y="3863543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6C3AA8-2CF6-4A43-A5AC-331CC9B3A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13" y="3863543"/>
                <a:ext cx="481222" cy="523220"/>
              </a:xfrm>
              <a:prstGeom prst="rect">
                <a:avLst/>
              </a:prstGeom>
              <a:blipFill>
                <a:blip r:embed="rId8"/>
                <a:stretch>
                  <a:fillRect t="-95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E75C62C-9E75-BC4A-ADE9-1EDCD02BC4EE}"/>
              </a:ext>
            </a:extLst>
          </p:cNvPr>
          <p:cNvSpPr txBox="1"/>
          <p:nvPr/>
        </p:nvSpPr>
        <p:spPr>
          <a:xfrm>
            <a:off x="8034327" y="5110941"/>
            <a:ext cx="4076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Let us verify that its length is 1</a:t>
            </a:r>
          </a:p>
        </p:txBody>
      </p:sp>
    </p:spTree>
    <p:extLst>
      <p:ext uri="{BB962C8B-B14F-4D97-AF65-F5344CB8AC3E}">
        <p14:creationId xmlns:p14="http://schemas.microsoft.com/office/powerpoint/2010/main" val="3983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Normalization</a:t>
            </a:r>
            <a:endParaRPr lang="en-QA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How can we construct a unit vector out of a given vector of any length?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7B93346-F9EE-E145-844C-CD21BB4DAE2F}"/>
              </a:ext>
            </a:extLst>
          </p:cNvPr>
          <p:cNvSpPr/>
          <p:nvPr/>
        </p:nvSpPr>
        <p:spPr>
          <a:xfrm>
            <a:off x="7747686" y="2570205"/>
            <a:ext cx="568411" cy="318804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FF6810-3C3B-E548-9F1B-A22A9F6E5E5E}"/>
              </a:ext>
            </a:extLst>
          </p:cNvPr>
          <p:cNvSpPr txBox="1"/>
          <p:nvPr/>
        </p:nvSpPr>
        <p:spPr>
          <a:xfrm>
            <a:off x="5045338" y="44312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1B0686-95A3-5146-B65B-DBDB7EED28C7}"/>
              </a:ext>
            </a:extLst>
          </p:cNvPr>
          <p:cNvSpPr txBox="1"/>
          <p:nvPr/>
        </p:nvSpPr>
        <p:spPr>
          <a:xfrm>
            <a:off x="6093893" y="374032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00B050"/>
                </a:solidFill>
              </a:rPr>
              <a:t>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30D97DD-8B93-2641-92F0-D7E530D9B164}"/>
              </a:ext>
            </a:extLst>
          </p:cNvPr>
          <p:cNvCxnSpPr/>
          <p:nvPr/>
        </p:nvCxnSpPr>
        <p:spPr>
          <a:xfrm flipV="1">
            <a:off x="4346868" y="3429000"/>
            <a:ext cx="1692875" cy="106268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6D3C3A9-E653-0F4C-820E-0FAF857761FC}"/>
              </a:ext>
            </a:extLst>
          </p:cNvPr>
          <p:cNvCxnSpPr>
            <a:cxnSpLocks/>
          </p:cNvCxnSpPr>
          <p:nvPr/>
        </p:nvCxnSpPr>
        <p:spPr>
          <a:xfrm flipV="1">
            <a:off x="4353046" y="4476382"/>
            <a:ext cx="1686697" cy="15299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2BB0E2-143C-BF47-852A-58494C43E9FD}"/>
              </a:ext>
            </a:extLst>
          </p:cNvPr>
          <p:cNvCxnSpPr/>
          <p:nvPr/>
        </p:nvCxnSpPr>
        <p:spPr>
          <a:xfrm flipV="1">
            <a:off x="6039743" y="3451340"/>
            <a:ext cx="0" cy="1040341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0E2BA-9C62-3144-AC09-53C22990CDD8}"/>
                  </a:ext>
                </a:extLst>
              </p:cNvPr>
              <p:cNvSpPr txBox="1"/>
              <p:nvPr/>
            </p:nvSpPr>
            <p:spPr>
              <a:xfrm>
                <a:off x="4928189" y="3333887"/>
                <a:ext cx="4725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3E0E2BA-9C62-3144-AC09-53C22990C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89" y="3333887"/>
                <a:ext cx="472502" cy="523220"/>
              </a:xfrm>
              <a:prstGeom prst="rect">
                <a:avLst/>
              </a:prstGeom>
              <a:blipFill>
                <a:blip r:embed="rId2"/>
                <a:stretch>
                  <a:fillRect t="-238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DD1BAA-7B69-314D-AA67-1EB63A9D6766}"/>
                  </a:ext>
                </a:extLst>
              </p:cNvPr>
              <p:cNvSpPr txBox="1"/>
              <p:nvPr/>
            </p:nvSpPr>
            <p:spPr>
              <a:xfrm>
                <a:off x="2093674" y="3841877"/>
                <a:ext cx="1070486" cy="809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FDD1BAA-7B69-314D-AA67-1EB63A9D6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674" y="3841877"/>
                <a:ext cx="1070486" cy="809261"/>
              </a:xfrm>
              <a:prstGeom prst="rect">
                <a:avLst/>
              </a:prstGeom>
              <a:blipFill>
                <a:blip r:embed="rId3"/>
                <a:stretch>
                  <a:fillRect l="-10465" b="-923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F98249-1275-004C-9B16-837CF8CA63E9}"/>
                  </a:ext>
                </a:extLst>
              </p:cNvPr>
              <p:cNvSpPr/>
              <p:nvPr/>
            </p:nvSpPr>
            <p:spPr>
              <a:xfrm>
                <a:off x="1706460" y="3978882"/>
                <a:ext cx="4725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3F98249-1275-004C-9B16-837CF8CA6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460" y="3978882"/>
                <a:ext cx="472502" cy="523220"/>
              </a:xfrm>
              <a:prstGeom prst="rect">
                <a:avLst/>
              </a:prstGeom>
              <a:blipFill>
                <a:blip r:embed="rId4"/>
                <a:stretch>
                  <a:fillRect t="-2381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Striped Right Arrow 30">
            <a:extLst>
              <a:ext uri="{FF2B5EF4-FFF2-40B4-BE49-F238E27FC236}">
                <a16:creationId xmlns:a16="http://schemas.microsoft.com/office/drawing/2014/main" id="{77D95915-001E-E243-964E-5968225370CA}"/>
              </a:ext>
            </a:extLst>
          </p:cNvPr>
          <p:cNvSpPr/>
          <p:nvPr/>
        </p:nvSpPr>
        <p:spPr>
          <a:xfrm>
            <a:off x="3171499" y="3991239"/>
            <a:ext cx="407773" cy="500442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DBBAB8-A85D-7E4A-93F4-45A43E0B6609}"/>
                  </a:ext>
                </a:extLst>
              </p:cNvPr>
              <p:cNvSpPr txBox="1"/>
              <p:nvPr/>
            </p:nvSpPr>
            <p:spPr>
              <a:xfrm>
                <a:off x="3683298" y="5365370"/>
                <a:ext cx="3434786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QA" sz="2400" i="0" dirty="0">
                    <a:latin typeface="+mj-lt"/>
                  </a:rPr>
                  <a:t>‖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b="0" i="0" dirty="0">
                    <a:latin typeface="+mj-lt"/>
                  </a:rPr>
                  <a:t>‖</a:t>
                </a:r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DBBAB8-A85D-7E4A-93F4-45A43E0B6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298" y="5365370"/>
                <a:ext cx="3434786" cy="414472"/>
              </a:xfrm>
              <a:prstGeom prst="rect">
                <a:avLst/>
              </a:prstGeom>
              <a:blipFill>
                <a:blip r:embed="rId5"/>
                <a:stretch>
                  <a:fillRect l="-5147" t="-23529" r="-368" b="-4117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B2F4C-FFA7-BD4C-9708-EF7FC135516D}"/>
                  </a:ext>
                </a:extLst>
              </p:cNvPr>
              <p:cNvSpPr txBox="1"/>
              <p:nvPr/>
            </p:nvSpPr>
            <p:spPr>
              <a:xfrm>
                <a:off x="9953516" y="3759595"/>
                <a:ext cx="1455463" cy="911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/5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/5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7B2F4C-FFA7-BD4C-9708-EF7FC1355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516" y="3759595"/>
                <a:ext cx="1455463" cy="911981"/>
              </a:xfrm>
              <a:prstGeom prst="rect">
                <a:avLst/>
              </a:prstGeom>
              <a:blipFill>
                <a:blip r:embed="rId6"/>
                <a:stretch>
                  <a:fillRect l="-8621" b="-12500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87673E-64C4-814F-81C2-100B4DD7EB5F}"/>
                  </a:ext>
                </a:extLst>
              </p:cNvPr>
              <p:cNvSpPr txBox="1"/>
              <p:nvPr/>
            </p:nvSpPr>
            <p:spPr>
              <a:xfrm>
                <a:off x="8540507" y="3715642"/>
                <a:ext cx="1428147" cy="907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QA" sz="28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QA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1" i="1" dirty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787673E-64C4-814F-81C2-100B4DD7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507" y="3715642"/>
                <a:ext cx="1428147" cy="907877"/>
              </a:xfrm>
              <a:prstGeom prst="rect">
                <a:avLst/>
              </a:prstGeom>
              <a:blipFill>
                <a:blip r:embed="rId7"/>
                <a:stretch>
                  <a:fillRect l="-5310" t="-18056" b="-277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9DF307-96FD-B94D-8B1D-EE9E75814E57}"/>
              </a:ext>
            </a:extLst>
          </p:cNvPr>
          <p:cNvCxnSpPr>
            <a:cxnSpLocks/>
          </p:cNvCxnSpPr>
          <p:nvPr/>
        </p:nvCxnSpPr>
        <p:spPr>
          <a:xfrm flipV="1">
            <a:off x="4346868" y="4215585"/>
            <a:ext cx="406490" cy="26079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6C3AA8-2CF6-4A43-A5AC-331CC9B3AA77}"/>
                  </a:ext>
                </a:extLst>
              </p:cNvPr>
              <p:cNvSpPr/>
              <p:nvPr/>
            </p:nvSpPr>
            <p:spPr>
              <a:xfrm>
                <a:off x="4161713" y="3863543"/>
                <a:ext cx="4812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QA" sz="2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76C3AA8-2CF6-4A43-A5AC-331CC9B3A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713" y="3863543"/>
                <a:ext cx="481222" cy="523220"/>
              </a:xfrm>
              <a:prstGeom prst="rect">
                <a:avLst/>
              </a:prstGeom>
              <a:blipFill>
                <a:blip r:embed="rId8"/>
                <a:stretch>
                  <a:fillRect t="-9524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F5CC694-4FFE-6E44-9FA0-AE5E7F878164}"/>
                  </a:ext>
                </a:extLst>
              </p:cNvPr>
              <p:cNvSpPr txBox="1"/>
              <p:nvPr/>
            </p:nvSpPr>
            <p:spPr>
              <a:xfrm>
                <a:off x="8509466" y="5071923"/>
                <a:ext cx="3264676" cy="11987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QA" sz="2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</m:oMath>
                </a14:m>
                <a:r>
                  <a:rPr lang="en-QA" sz="2400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QA" sz="2400" dirty="0"/>
                  <a:t> </a:t>
                </a:r>
              </a:p>
              <a:p>
                <a:r>
                  <a:rPr lang="en-QA" sz="2400" dirty="0"/>
                  <a:t>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QA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(9+16)/25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F5CC694-4FFE-6E44-9FA0-AE5E7F878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9466" y="5071923"/>
                <a:ext cx="3264676" cy="1198790"/>
              </a:xfrm>
              <a:prstGeom prst="rect">
                <a:avLst/>
              </a:prstGeom>
              <a:blipFill>
                <a:blip r:embed="rId9"/>
                <a:stretch>
                  <a:fillRect r="-389" b="-1263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65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Inner Product</a:t>
            </a:r>
            <a:endParaRPr lang="en-QA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 following two vectors: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inner product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23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3216D8-02D8-974D-B4DA-E249F1ACFC49}"/>
              </a:ext>
            </a:extLst>
          </p:cNvPr>
          <p:cNvCxnSpPr/>
          <p:nvPr/>
        </p:nvCxnSpPr>
        <p:spPr>
          <a:xfrm>
            <a:off x="8589132" y="2701883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EE5D20-EFE3-6F43-9825-051FAA8A6852}"/>
              </a:ext>
            </a:extLst>
          </p:cNvPr>
          <p:cNvCxnSpPr/>
          <p:nvPr/>
        </p:nvCxnSpPr>
        <p:spPr>
          <a:xfrm>
            <a:off x="7285930" y="4005083"/>
            <a:ext cx="33119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BF1F1A-C377-9D43-9259-598CEE6A4ED8}"/>
              </a:ext>
            </a:extLst>
          </p:cNvPr>
          <p:cNvCxnSpPr>
            <a:cxnSpLocks/>
          </p:cNvCxnSpPr>
          <p:nvPr/>
        </p:nvCxnSpPr>
        <p:spPr>
          <a:xfrm>
            <a:off x="9340450" y="3037999"/>
            <a:ext cx="1" cy="9670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32CCB-38CA-5F43-B2A7-BA7604D0162D}"/>
                  </a:ext>
                </a:extLst>
              </p:cNvPr>
              <p:cNvSpPr txBox="1"/>
              <p:nvPr/>
            </p:nvSpPr>
            <p:spPr>
              <a:xfrm>
                <a:off x="9110066" y="4063354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32CCB-38CA-5F43-B2A7-BA7604D01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066" y="4063354"/>
                <a:ext cx="4607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461E863-7E5E-D946-8A1E-BF3900018D15}"/>
              </a:ext>
            </a:extLst>
          </p:cNvPr>
          <p:cNvCxnSpPr>
            <a:cxnSpLocks/>
          </p:cNvCxnSpPr>
          <p:nvPr/>
        </p:nvCxnSpPr>
        <p:spPr>
          <a:xfrm flipH="1">
            <a:off x="8589132" y="3037999"/>
            <a:ext cx="75131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3275A7-BABF-2D4A-AC5A-9A449F1642CB}"/>
              </a:ext>
            </a:extLst>
          </p:cNvPr>
          <p:cNvCxnSpPr>
            <a:cxnSpLocks/>
          </p:cNvCxnSpPr>
          <p:nvPr/>
        </p:nvCxnSpPr>
        <p:spPr>
          <a:xfrm flipV="1">
            <a:off x="8589132" y="3037999"/>
            <a:ext cx="751318" cy="9670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046B20-2A53-FE41-8E99-92D3A5EEA12D}"/>
                  </a:ext>
                </a:extLst>
              </p:cNvPr>
              <p:cNvSpPr txBox="1"/>
              <p:nvPr/>
            </p:nvSpPr>
            <p:spPr>
              <a:xfrm>
                <a:off x="10124589" y="2999473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046B20-2A53-FE41-8E99-92D3A5EEA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589" y="2999473"/>
                <a:ext cx="37644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2EB0019-3ED0-9341-9741-27E1ED2AAD8F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8589132" y="3368805"/>
            <a:ext cx="1723682" cy="63627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9A2284-B92D-EA43-B26E-8EFF752F9598}"/>
              </a:ext>
            </a:extLst>
          </p:cNvPr>
          <p:cNvCxnSpPr>
            <a:stCxn id="40" idx="2"/>
          </p:cNvCxnSpPr>
          <p:nvPr/>
        </p:nvCxnSpPr>
        <p:spPr>
          <a:xfrm flipH="1">
            <a:off x="10302683" y="3368805"/>
            <a:ext cx="10131" cy="636278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0B811C8-6B2F-3E4F-B724-F2F7F7616DE1}"/>
              </a:ext>
            </a:extLst>
          </p:cNvPr>
          <p:cNvCxnSpPr>
            <a:stCxn id="40" idx="2"/>
          </p:cNvCxnSpPr>
          <p:nvPr/>
        </p:nvCxnSpPr>
        <p:spPr>
          <a:xfrm flipH="1">
            <a:off x="8589133" y="3368805"/>
            <a:ext cx="1723681" cy="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D81A89E-7489-6A46-97EC-4C0883C96BFB}"/>
                  </a:ext>
                </a:extLst>
              </p:cNvPr>
              <p:cNvSpPr/>
              <p:nvPr/>
            </p:nvSpPr>
            <p:spPr>
              <a:xfrm>
                <a:off x="1426159" y="2689759"/>
                <a:ext cx="1509196" cy="739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D81A89E-7489-6A46-97EC-4C0883C96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159" y="2689759"/>
                <a:ext cx="1509196" cy="739241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CAE353-A830-7745-A6E0-F71181D0C7F5}"/>
                  </a:ext>
                </a:extLst>
              </p:cNvPr>
              <p:cNvSpPr/>
              <p:nvPr/>
            </p:nvSpPr>
            <p:spPr>
              <a:xfrm>
                <a:off x="3073930" y="2689758"/>
                <a:ext cx="1499385" cy="739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CAE353-A830-7745-A6E0-F71181D0C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930" y="2689758"/>
                <a:ext cx="1499385" cy="739241"/>
              </a:xfrm>
              <a:prstGeom prst="rect">
                <a:avLst/>
              </a:prstGeom>
              <a:blipFill>
                <a:blip r:embed="rId6"/>
                <a:stretch>
                  <a:fillRect l="-1681" b="-1355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CC65C2-FBCD-704D-A6FD-3E18F32A30DF}"/>
                  </a:ext>
                </a:extLst>
              </p:cNvPr>
              <p:cNvSpPr/>
              <p:nvPr/>
            </p:nvSpPr>
            <p:spPr>
              <a:xfrm>
                <a:off x="1456456" y="4452628"/>
                <a:ext cx="14486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CC65C2-FBCD-704D-A6FD-3E18F32A3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56" y="4452628"/>
                <a:ext cx="1448602" cy="523220"/>
              </a:xfrm>
              <a:prstGeom prst="rect">
                <a:avLst/>
              </a:prstGeom>
              <a:blipFill>
                <a:blip r:embed="rId7"/>
                <a:stretch>
                  <a:fillRect t="-23810" b="-309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B2C461-705B-654F-A335-B40AF3C97F4F}"/>
                  </a:ext>
                </a:extLst>
              </p:cNvPr>
              <p:cNvSpPr/>
              <p:nvPr/>
            </p:nvSpPr>
            <p:spPr>
              <a:xfrm>
                <a:off x="9224199" y="2688790"/>
                <a:ext cx="369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B2C461-705B-654F-A335-B40AF3C97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199" y="268879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0ACF5C-A3C2-834F-ADCA-FFE92B70C726}"/>
                  </a:ext>
                </a:extLst>
              </p:cNvPr>
              <p:cNvSpPr txBox="1"/>
              <p:nvPr/>
            </p:nvSpPr>
            <p:spPr>
              <a:xfrm>
                <a:off x="8005202" y="2795547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0ACF5C-A3C2-834F-ADCA-FFE92B70C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02" y="2795547"/>
                <a:ext cx="4607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A91EB0-734E-FA42-B16F-1E4815C13380}"/>
                  </a:ext>
                </a:extLst>
              </p:cNvPr>
              <p:cNvSpPr txBox="1"/>
              <p:nvPr/>
            </p:nvSpPr>
            <p:spPr>
              <a:xfrm>
                <a:off x="10124589" y="4064036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A91EB0-734E-FA42-B16F-1E4815C13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589" y="4064036"/>
                <a:ext cx="46076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E41922D-FF0D-1749-B663-07D02BCEA9A2}"/>
                  </a:ext>
                </a:extLst>
              </p:cNvPr>
              <p:cNvSpPr txBox="1"/>
              <p:nvPr/>
            </p:nvSpPr>
            <p:spPr>
              <a:xfrm>
                <a:off x="8005201" y="3115149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E41922D-FF0D-1749-B663-07D02BCEA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01" y="3115149"/>
                <a:ext cx="46076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67F41D-13B1-3A4E-BAFE-B308D80C64FA}"/>
              </a:ext>
            </a:extLst>
          </p:cNvPr>
          <p:cNvCxnSpPr>
            <a:cxnSpLocks/>
          </p:cNvCxnSpPr>
          <p:nvPr/>
        </p:nvCxnSpPr>
        <p:spPr>
          <a:xfrm>
            <a:off x="9332563" y="3058122"/>
            <a:ext cx="260968" cy="5646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FAFBE80-75C4-B843-B9ED-7F7884C546D8}"/>
              </a:ext>
            </a:extLst>
          </p:cNvPr>
          <p:cNvSpPr/>
          <p:nvPr/>
        </p:nvSpPr>
        <p:spPr>
          <a:xfrm rot="20265000">
            <a:off x="9447503" y="3529490"/>
            <a:ext cx="117368" cy="98468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24672-385A-7246-B025-331255A88FC5}"/>
                  </a:ext>
                </a:extLst>
              </p:cNvPr>
              <p:cNvSpPr txBox="1"/>
              <p:nvPr/>
            </p:nvSpPr>
            <p:spPr>
              <a:xfrm>
                <a:off x="9865909" y="2142299"/>
                <a:ext cx="18194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Project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dirty="0"/>
                  <a:t> onto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dirty="0"/>
                  <a:t>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24672-385A-7246-B025-331255A88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909" y="2142299"/>
                <a:ext cx="1819409" cy="369332"/>
              </a:xfrm>
              <a:prstGeom prst="rect">
                <a:avLst/>
              </a:prstGeom>
              <a:blipFill>
                <a:blip r:embed="rId12"/>
                <a:stretch>
                  <a:fillRect l="-2759" t="-10000" b="-2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1F6F1D85-B04C-9847-A7F4-A987EDCF9A8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406185" y="2581411"/>
            <a:ext cx="768921" cy="66788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AFFEBE-BA64-7D40-A8C2-0F43228D8268}"/>
              </a:ext>
            </a:extLst>
          </p:cNvPr>
          <p:cNvCxnSpPr>
            <a:cxnSpLocks/>
          </p:cNvCxnSpPr>
          <p:nvPr/>
        </p:nvCxnSpPr>
        <p:spPr>
          <a:xfrm flipV="1">
            <a:off x="8615913" y="3616917"/>
            <a:ext cx="977618" cy="375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68C0263-20B9-F14E-AAB8-54E5268C10C9}"/>
              </a:ext>
            </a:extLst>
          </p:cNvPr>
          <p:cNvSpPr txBox="1"/>
          <p:nvPr/>
        </p:nvSpPr>
        <p:spPr>
          <a:xfrm>
            <a:off x="8971537" y="3434053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5F3BD4-C903-B24B-BA60-B88A27F0AA9F}"/>
                  </a:ext>
                </a:extLst>
              </p:cNvPr>
              <p:cNvSpPr txBox="1"/>
              <p:nvPr/>
            </p:nvSpPr>
            <p:spPr>
              <a:xfrm>
                <a:off x="6394866" y="5621392"/>
                <a:ext cx="56586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dirty="0"/>
                  <a:t> is the length of the projection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dirty="0"/>
                  <a:t> onto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5F3BD4-C903-B24B-BA60-B88A27F0A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866" y="5621392"/>
                <a:ext cx="5658665" cy="461665"/>
              </a:xfrm>
              <a:prstGeom prst="rect">
                <a:avLst/>
              </a:prstGeom>
              <a:blipFill>
                <a:blip r:embed="rId13"/>
                <a:stretch>
                  <a:fillRect l="-1794" t="-2105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02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40" grpId="0"/>
      <p:bldP spid="47" grpId="0"/>
      <p:bldP spid="48" grpId="0"/>
      <p:bldP spid="49" grpId="0"/>
      <p:bldP spid="9" grpId="0"/>
      <p:bldP spid="50" grpId="0"/>
      <p:bldP spid="51" grpId="0"/>
      <p:bldP spid="52" grpId="0"/>
      <p:bldP spid="16" grpId="0" animBg="1"/>
      <p:bldP spid="17" grpId="0"/>
      <p:bldP spid="62" grpId="0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Inner Product</a:t>
            </a:r>
            <a:endParaRPr lang="en-QA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 following two vectors: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inner product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23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3216D8-02D8-974D-B4DA-E249F1ACFC49}"/>
              </a:ext>
            </a:extLst>
          </p:cNvPr>
          <p:cNvCxnSpPr/>
          <p:nvPr/>
        </p:nvCxnSpPr>
        <p:spPr>
          <a:xfrm>
            <a:off x="8589132" y="2701883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EE5D20-EFE3-6F43-9825-051FAA8A6852}"/>
              </a:ext>
            </a:extLst>
          </p:cNvPr>
          <p:cNvCxnSpPr/>
          <p:nvPr/>
        </p:nvCxnSpPr>
        <p:spPr>
          <a:xfrm>
            <a:off x="7285930" y="4005083"/>
            <a:ext cx="33119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1BF1F1A-C377-9D43-9259-598CEE6A4ED8}"/>
              </a:ext>
            </a:extLst>
          </p:cNvPr>
          <p:cNvCxnSpPr>
            <a:cxnSpLocks/>
          </p:cNvCxnSpPr>
          <p:nvPr/>
        </p:nvCxnSpPr>
        <p:spPr>
          <a:xfrm>
            <a:off x="9340450" y="3037999"/>
            <a:ext cx="1" cy="9670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32CCB-38CA-5F43-B2A7-BA7604D0162D}"/>
                  </a:ext>
                </a:extLst>
              </p:cNvPr>
              <p:cNvSpPr txBox="1"/>
              <p:nvPr/>
            </p:nvSpPr>
            <p:spPr>
              <a:xfrm>
                <a:off x="9110066" y="4063354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332CCB-38CA-5F43-B2A7-BA7604D01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0066" y="4063354"/>
                <a:ext cx="46076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461E863-7E5E-D946-8A1E-BF3900018D15}"/>
              </a:ext>
            </a:extLst>
          </p:cNvPr>
          <p:cNvCxnSpPr>
            <a:cxnSpLocks/>
          </p:cNvCxnSpPr>
          <p:nvPr/>
        </p:nvCxnSpPr>
        <p:spPr>
          <a:xfrm flipH="1">
            <a:off x="8589132" y="3037999"/>
            <a:ext cx="751318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3275A7-BABF-2D4A-AC5A-9A449F1642CB}"/>
              </a:ext>
            </a:extLst>
          </p:cNvPr>
          <p:cNvCxnSpPr>
            <a:cxnSpLocks/>
          </p:cNvCxnSpPr>
          <p:nvPr/>
        </p:nvCxnSpPr>
        <p:spPr>
          <a:xfrm flipV="1">
            <a:off x="8589132" y="3037999"/>
            <a:ext cx="751318" cy="9670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046B20-2A53-FE41-8E99-92D3A5EEA12D}"/>
                  </a:ext>
                </a:extLst>
              </p:cNvPr>
              <p:cNvSpPr txBox="1"/>
              <p:nvPr/>
            </p:nvSpPr>
            <p:spPr>
              <a:xfrm>
                <a:off x="10124589" y="2999473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046B20-2A53-FE41-8E99-92D3A5EEA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589" y="2999473"/>
                <a:ext cx="37644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2EB0019-3ED0-9341-9741-27E1ED2AAD8F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8589132" y="3368805"/>
            <a:ext cx="1723682" cy="63627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9A2284-B92D-EA43-B26E-8EFF752F9598}"/>
              </a:ext>
            </a:extLst>
          </p:cNvPr>
          <p:cNvCxnSpPr>
            <a:stCxn id="40" idx="2"/>
          </p:cNvCxnSpPr>
          <p:nvPr/>
        </p:nvCxnSpPr>
        <p:spPr>
          <a:xfrm flipH="1">
            <a:off x="10302683" y="3368805"/>
            <a:ext cx="10131" cy="636278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0B811C8-6B2F-3E4F-B724-F2F7F7616DE1}"/>
              </a:ext>
            </a:extLst>
          </p:cNvPr>
          <p:cNvCxnSpPr>
            <a:stCxn id="40" idx="2"/>
          </p:cNvCxnSpPr>
          <p:nvPr/>
        </p:nvCxnSpPr>
        <p:spPr>
          <a:xfrm flipH="1">
            <a:off x="8589133" y="3368805"/>
            <a:ext cx="1723681" cy="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D81A89E-7489-6A46-97EC-4C0883C96BFB}"/>
                  </a:ext>
                </a:extLst>
              </p:cNvPr>
              <p:cNvSpPr/>
              <p:nvPr/>
            </p:nvSpPr>
            <p:spPr>
              <a:xfrm>
                <a:off x="1426159" y="2689759"/>
                <a:ext cx="1509196" cy="739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D81A89E-7489-6A46-97EC-4C0883C96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159" y="2689759"/>
                <a:ext cx="1509196" cy="739241"/>
              </a:xfrm>
              <a:prstGeom prst="rect">
                <a:avLst/>
              </a:prstGeom>
              <a:blipFill>
                <a:blip r:embed="rId5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CAE353-A830-7745-A6E0-F71181D0C7F5}"/>
                  </a:ext>
                </a:extLst>
              </p:cNvPr>
              <p:cNvSpPr/>
              <p:nvPr/>
            </p:nvSpPr>
            <p:spPr>
              <a:xfrm>
                <a:off x="3073930" y="2689758"/>
                <a:ext cx="1499385" cy="739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CAE353-A830-7745-A6E0-F71181D0C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930" y="2689758"/>
                <a:ext cx="1499385" cy="739241"/>
              </a:xfrm>
              <a:prstGeom prst="rect">
                <a:avLst/>
              </a:prstGeom>
              <a:blipFill>
                <a:blip r:embed="rId6"/>
                <a:stretch>
                  <a:fillRect l="-1681" b="-1355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CC65C2-FBCD-704D-A6FD-3E18F32A30DF}"/>
                  </a:ext>
                </a:extLst>
              </p:cNvPr>
              <p:cNvSpPr/>
              <p:nvPr/>
            </p:nvSpPr>
            <p:spPr>
              <a:xfrm>
                <a:off x="1456456" y="4452628"/>
                <a:ext cx="24316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‖"/>
                        <m:endChr m:val="‖"/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CC65C2-FBCD-704D-A6FD-3E18F32A3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56" y="4452628"/>
                <a:ext cx="2431691" cy="523220"/>
              </a:xfrm>
              <a:prstGeom prst="rect">
                <a:avLst/>
              </a:prstGeom>
              <a:blipFill>
                <a:blip r:embed="rId7"/>
                <a:stretch>
                  <a:fillRect t="-23810" b="-309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B2C461-705B-654F-A335-B40AF3C97F4F}"/>
                  </a:ext>
                </a:extLst>
              </p:cNvPr>
              <p:cNvSpPr/>
              <p:nvPr/>
            </p:nvSpPr>
            <p:spPr>
              <a:xfrm>
                <a:off x="9224199" y="2688790"/>
                <a:ext cx="369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B2C461-705B-654F-A335-B40AF3C97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4199" y="2688790"/>
                <a:ext cx="369332" cy="369332"/>
              </a:xfrm>
              <a:prstGeom prst="rect">
                <a:avLst/>
              </a:prstGeom>
              <a:blipFill>
                <a:blip r:embed="rId8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0ACF5C-A3C2-834F-ADCA-FFE92B70C726}"/>
                  </a:ext>
                </a:extLst>
              </p:cNvPr>
              <p:cNvSpPr txBox="1"/>
              <p:nvPr/>
            </p:nvSpPr>
            <p:spPr>
              <a:xfrm>
                <a:off x="8005202" y="2795547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0ACF5C-A3C2-834F-ADCA-FFE92B70C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02" y="2795547"/>
                <a:ext cx="4607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A91EB0-734E-FA42-B16F-1E4815C13380}"/>
                  </a:ext>
                </a:extLst>
              </p:cNvPr>
              <p:cNvSpPr txBox="1"/>
              <p:nvPr/>
            </p:nvSpPr>
            <p:spPr>
              <a:xfrm>
                <a:off x="10124589" y="4064036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A91EB0-734E-FA42-B16F-1E4815C13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589" y="4064036"/>
                <a:ext cx="46076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E41922D-FF0D-1749-B663-07D02BCEA9A2}"/>
                  </a:ext>
                </a:extLst>
              </p:cNvPr>
              <p:cNvSpPr txBox="1"/>
              <p:nvPr/>
            </p:nvSpPr>
            <p:spPr>
              <a:xfrm>
                <a:off x="8005201" y="3115149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E41922D-FF0D-1749-B663-07D02BCEA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201" y="3115149"/>
                <a:ext cx="46076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67F41D-13B1-3A4E-BAFE-B308D80C64FA}"/>
              </a:ext>
            </a:extLst>
          </p:cNvPr>
          <p:cNvCxnSpPr>
            <a:cxnSpLocks/>
          </p:cNvCxnSpPr>
          <p:nvPr/>
        </p:nvCxnSpPr>
        <p:spPr>
          <a:xfrm>
            <a:off x="9332563" y="3058122"/>
            <a:ext cx="260968" cy="5646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FAFBE80-75C4-B843-B9ED-7F7884C546D8}"/>
              </a:ext>
            </a:extLst>
          </p:cNvPr>
          <p:cNvSpPr/>
          <p:nvPr/>
        </p:nvSpPr>
        <p:spPr>
          <a:xfrm rot="20265000">
            <a:off x="9447503" y="3529490"/>
            <a:ext cx="117368" cy="98468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24672-385A-7246-B025-331255A88FC5}"/>
                  </a:ext>
                </a:extLst>
              </p:cNvPr>
              <p:cNvSpPr txBox="1"/>
              <p:nvPr/>
            </p:nvSpPr>
            <p:spPr>
              <a:xfrm>
                <a:off x="9865909" y="2142299"/>
                <a:ext cx="18194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Project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dirty="0"/>
                  <a:t> onto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dirty="0"/>
                  <a:t>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24672-385A-7246-B025-331255A88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909" y="2142299"/>
                <a:ext cx="1819409" cy="369332"/>
              </a:xfrm>
              <a:prstGeom prst="rect">
                <a:avLst/>
              </a:prstGeom>
              <a:blipFill>
                <a:blip r:embed="rId12"/>
                <a:stretch>
                  <a:fillRect l="-2759" t="-10000" b="-26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1F6F1D85-B04C-9847-A7F4-A987EDCF9A8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406185" y="2581411"/>
            <a:ext cx="768921" cy="66788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AFFEBE-BA64-7D40-A8C2-0F43228D8268}"/>
              </a:ext>
            </a:extLst>
          </p:cNvPr>
          <p:cNvCxnSpPr>
            <a:cxnSpLocks/>
          </p:cNvCxnSpPr>
          <p:nvPr/>
        </p:nvCxnSpPr>
        <p:spPr>
          <a:xfrm flipV="1">
            <a:off x="8615913" y="3616917"/>
            <a:ext cx="977618" cy="3751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68C0263-20B9-F14E-AAB8-54E5268C10C9}"/>
              </a:ext>
            </a:extLst>
          </p:cNvPr>
          <p:cNvSpPr txBox="1"/>
          <p:nvPr/>
        </p:nvSpPr>
        <p:spPr>
          <a:xfrm>
            <a:off x="8971537" y="3434053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5F3BD4-C903-B24B-BA60-B88A27F0AA9F}"/>
                  </a:ext>
                </a:extLst>
              </p:cNvPr>
              <p:cNvSpPr txBox="1"/>
              <p:nvPr/>
            </p:nvSpPr>
            <p:spPr>
              <a:xfrm>
                <a:off x="6394866" y="5621392"/>
                <a:ext cx="56586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dirty="0"/>
                  <a:t> is the length of the projection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400" dirty="0"/>
                  <a:t> onto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sz="240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5F3BD4-C903-B24B-BA60-B88A27F0A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866" y="5621392"/>
                <a:ext cx="5658665" cy="461665"/>
              </a:xfrm>
              <a:prstGeom prst="rect">
                <a:avLst/>
              </a:prstGeom>
              <a:blipFill>
                <a:blip r:embed="rId13"/>
                <a:stretch>
                  <a:fillRect l="-1794" t="-21053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819F2B-F36A-1B40-9DA6-4CEC10EFCA90}"/>
                  </a:ext>
                </a:extLst>
              </p:cNvPr>
              <p:cNvSpPr txBox="1"/>
              <p:nvPr/>
            </p:nvSpPr>
            <p:spPr>
              <a:xfrm>
                <a:off x="1578754" y="5351410"/>
                <a:ext cx="3194401" cy="107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800" b="0" i="1" baseline="-2500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QA" sz="2800" dirty="0"/>
              </a:p>
              <a:p>
                <a:r>
                  <a:rPr lang="en-QA" sz="2800" dirty="0"/>
                  <a:t>        =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8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GB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QA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8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GB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QA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819F2B-F36A-1B40-9DA6-4CEC10EFC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54" y="5351410"/>
                <a:ext cx="3194401" cy="1078693"/>
              </a:xfrm>
              <a:prstGeom prst="rect">
                <a:avLst/>
              </a:prstGeom>
              <a:blipFill>
                <a:blip r:embed="rId14"/>
                <a:stretch>
                  <a:fillRect l="-2778" t="-4651" r="-1984" b="-186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AE19DF-C5B9-3A4E-BAF3-99A3D294A1A0}"/>
              </a:ext>
            </a:extLst>
          </p:cNvPr>
          <p:cNvSpPr txBox="1"/>
          <p:nvPr/>
        </p:nvSpPr>
        <p:spPr>
          <a:xfrm>
            <a:off x="2446117" y="4916331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dirty="0">
                <a:solidFill>
                  <a:srgbClr val="FFC000"/>
                </a:solidFill>
              </a:rPr>
              <a:t>≣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DBEC40-1F61-CD4B-8890-9181907DA0C1}"/>
              </a:ext>
            </a:extLst>
          </p:cNvPr>
          <p:cNvSpPr/>
          <p:nvPr/>
        </p:nvSpPr>
        <p:spPr>
          <a:xfrm>
            <a:off x="6394866" y="5646106"/>
            <a:ext cx="327210" cy="461665"/>
          </a:xfrm>
          <a:prstGeom prst="ellipse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A840B5CF-14AC-0C44-B08A-589A70539A41}"/>
              </a:ext>
            </a:extLst>
          </p:cNvPr>
          <p:cNvCxnSpPr>
            <a:cxnSpLocks/>
          </p:cNvCxnSpPr>
          <p:nvPr/>
        </p:nvCxnSpPr>
        <p:spPr>
          <a:xfrm>
            <a:off x="6653625" y="6060340"/>
            <a:ext cx="525650" cy="265330"/>
          </a:xfrm>
          <a:prstGeom prst="curvedConnector3">
            <a:avLst>
              <a:gd name="adj1" fmla="val 50000"/>
            </a:avLst>
          </a:prstGeom>
          <a:ln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23062F-CE2B-A647-9F0D-37EC835B0E6E}"/>
              </a:ext>
            </a:extLst>
          </p:cNvPr>
          <p:cNvSpPr txBox="1"/>
          <p:nvPr/>
        </p:nvSpPr>
        <p:spPr>
          <a:xfrm>
            <a:off x="7179276" y="6166902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en-QA" b="1" dirty="0">
                <a:solidFill>
                  <a:srgbClr val="00B050"/>
                </a:solidFill>
              </a:rPr>
              <a:t>an be signed</a:t>
            </a:r>
          </a:p>
        </p:txBody>
      </p:sp>
    </p:spTree>
    <p:extLst>
      <p:ext uri="{BB962C8B-B14F-4D97-AF65-F5344CB8AC3E}">
        <p14:creationId xmlns:p14="http://schemas.microsoft.com/office/powerpoint/2010/main" val="165655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Vector Inner Product</a:t>
            </a:r>
            <a:endParaRPr lang="en-QA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the following two vectors: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inner product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231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3216D8-02D8-974D-B4DA-E249F1ACFC49}"/>
              </a:ext>
            </a:extLst>
          </p:cNvPr>
          <p:cNvCxnSpPr/>
          <p:nvPr/>
        </p:nvCxnSpPr>
        <p:spPr>
          <a:xfrm>
            <a:off x="8589132" y="2701883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EE5D20-EFE3-6F43-9825-051FAA8A6852}"/>
              </a:ext>
            </a:extLst>
          </p:cNvPr>
          <p:cNvCxnSpPr/>
          <p:nvPr/>
        </p:nvCxnSpPr>
        <p:spPr>
          <a:xfrm>
            <a:off x="7285930" y="4005083"/>
            <a:ext cx="33119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83275A7-BABF-2D4A-AC5A-9A449F1642CB}"/>
              </a:ext>
            </a:extLst>
          </p:cNvPr>
          <p:cNvCxnSpPr>
            <a:cxnSpLocks/>
          </p:cNvCxnSpPr>
          <p:nvPr/>
        </p:nvCxnSpPr>
        <p:spPr>
          <a:xfrm flipH="1" flipV="1">
            <a:off x="7871254" y="3616917"/>
            <a:ext cx="717878" cy="38816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046B20-2A53-FE41-8E99-92D3A5EEA12D}"/>
                  </a:ext>
                </a:extLst>
              </p:cNvPr>
              <p:cNvSpPr txBox="1"/>
              <p:nvPr/>
            </p:nvSpPr>
            <p:spPr>
              <a:xfrm>
                <a:off x="10124589" y="2999473"/>
                <a:ext cx="376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A046B20-2A53-FE41-8E99-92D3A5EEA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589" y="2999473"/>
                <a:ext cx="37644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2EB0019-3ED0-9341-9741-27E1ED2AAD8F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8589132" y="3368805"/>
            <a:ext cx="1723682" cy="63627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D81A89E-7489-6A46-97EC-4C0883C96BFB}"/>
                  </a:ext>
                </a:extLst>
              </p:cNvPr>
              <p:cNvSpPr/>
              <p:nvPr/>
            </p:nvSpPr>
            <p:spPr>
              <a:xfrm>
                <a:off x="1426159" y="2689759"/>
                <a:ext cx="1509196" cy="739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D81A89E-7489-6A46-97EC-4C0883C96B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159" y="2689759"/>
                <a:ext cx="1509196" cy="739241"/>
              </a:xfrm>
              <a:prstGeom prst="rect">
                <a:avLst/>
              </a:prstGeom>
              <a:blipFill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CAE353-A830-7745-A6E0-F71181D0C7F5}"/>
                  </a:ext>
                </a:extLst>
              </p:cNvPr>
              <p:cNvSpPr/>
              <p:nvPr/>
            </p:nvSpPr>
            <p:spPr>
              <a:xfrm>
                <a:off x="3073930" y="2689758"/>
                <a:ext cx="1499385" cy="739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b="0" i="1" baseline="-25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09CAE353-A830-7745-A6E0-F71181D0C7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930" y="2689758"/>
                <a:ext cx="1499385" cy="739241"/>
              </a:xfrm>
              <a:prstGeom prst="rect">
                <a:avLst/>
              </a:prstGeom>
              <a:blipFill>
                <a:blip r:embed="rId5"/>
                <a:stretch>
                  <a:fillRect l="-1681" b="-1355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CC65C2-FBCD-704D-A6FD-3E18F32A30DF}"/>
                  </a:ext>
                </a:extLst>
              </p:cNvPr>
              <p:cNvSpPr/>
              <p:nvPr/>
            </p:nvSpPr>
            <p:spPr>
              <a:xfrm>
                <a:off x="1456456" y="4452628"/>
                <a:ext cx="24316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‖"/>
                        <m:endChr m:val="‖"/>
                        <m:ctrlP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en-QA" sz="2800" dirty="0"/>
                  <a:t>  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ECC65C2-FBCD-704D-A6FD-3E18F32A3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456" y="4452628"/>
                <a:ext cx="2431691" cy="523220"/>
              </a:xfrm>
              <a:prstGeom prst="rect">
                <a:avLst/>
              </a:prstGeom>
              <a:blipFill>
                <a:blip r:embed="rId6"/>
                <a:stretch>
                  <a:fillRect t="-23810" b="-309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B2C461-705B-654F-A335-B40AF3C97F4F}"/>
                  </a:ext>
                </a:extLst>
              </p:cNvPr>
              <p:cNvSpPr/>
              <p:nvPr/>
            </p:nvSpPr>
            <p:spPr>
              <a:xfrm>
                <a:off x="7542247" y="3296596"/>
                <a:ext cx="3693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B2C461-705B-654F-A335-B40AF3C97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247" y="3296596"/>
                <a:ext cx="369332" cy="369332"/>
              </a:xfrm>
              <a:prstGeom prst="rect">
                <a:avLst/>
              </a:prstGeom>
              <a:blipFill>
                <a:blip r:embed="rId7"/>
                <a:stretch>
                  <a:fillRect t="-133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A91EB0-734E-FA42-B16F-1E4815C13380}"/>
                  </a:ext>
                </a:extLst>
              </p:cNvPr>
              <p:cNvSpPr txBox="1"/>
              <p:nvPr/>
            </p:nvSpPr>
            <p:spPr>
              <a:xfrm>
                <a:off x="10124589" y="4064036"/>
                <a:ext cx="4607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QA" b="1" baseline="-25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FA91EB0-734E-FA42-B16F-1E4815C13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589" y="4064036"/>
                <a:ext cx="46076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67F41D-13B1-3A4E-BAFE-B308D80C64FA}"/>
              </a:ext>
            </a:extLst>
          </p:cNvPr>
          <p:cNvCxnSpPr>
            <a:cxnSpLocks/>
          </p:cNvCxnSpPr>
          <p:nvPr/>
        </p:nvCxnSpPr>
        <p:spPr>
          <a:xfrm>
            <a:off x="7892535" y="3621751"/>
            <a:ext cx="260968" cy="56461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24672-385A-7246-B025-331255A88FC5}"/>
                  </a:ext>
                </a:extLst>
              </p:cNvPr>
              <p:cNvSpPr txBox="1"/>
              <p:nvPr/>
            </p:nvSpPr>
            <p:spPr>
              <a:xfrm>
                <a:off x="5131763" y="3096830"/>
                <a:ext cx="18194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dirty="0"/>
                  <a:t>Project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dirty="0"/>
                  <a:t> onto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QA" dirty="0"/>
                  <a:t>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724672-385A-7246-B025-331255A88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63" y="3096830"/>
                <a:ext cx="1819409" cy="369332"/>
              </a:xfrm>
              <a:prstGeom prst="rect">
                <a:avLst/>
              </a:prstGeom>
              <a:blipFill>
                <a:blip r:embed="rId9"/>
                <a:stretch>
                  <a:fillRect l="-3472" t="-9677" b="-2258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AFFEBE-BA64-7D40-A8C2-0F43228D8268}"/>
              </a:ext>
            </a:extLst>
          </p:cNvPr>
          <p:cNvCxnSpPr>
            <a:cxnSpLocks/>
          </p:cNvCxnSpPr>
          <p:nvPr/>
        </p:nvCxnSpPr>
        <p:spPr>
          <a:xfrm flipH="1">
            <a:off x="8137383" y="4005083"/>
            <a:ext cx="451749" cy="175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68C0263-20B9-F14E-AAB8-54E5268C10C9}"/>
              </a:ext>
            </a:extLst>
          </p:cNvPr>
          <p:cNvSpPr txBox="1"/>
          <p:nvPr/>
        </p:nvSpPr>
        <p:spPr>
          <a:xfrm>
            <a:off x="8201995" y="4076836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5F3BD4-C903-B24B-BA60-B88A27F0AA9F}"/>
              </a:ext>
            </a:extLst>
          </p:cNvPr>
          <p:cNvSpPr txBox="1"/>
          <p:nvPr/>
        </p:nvSpPr>
        <p:spPr>
          <a:xfrm>
            <a:off x="6394866" y="5621392"/>
            <a:ext cx="2379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p</a:t>
            </a:r>
            <a:r>
              <a:rPr lang="en-QA" sz="2400" dirty="0"/>
              <a:t> is </a:t>
            </a:r>
            <a:r>
              <a:rPr lang="en-GB" sz="2400" dirty="0"/>
              <a:t>negative here</a:t>
            </a:r>
            <a:endParaRPr lang="en-QA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819F2B-F36A-1B40-9DA6-4CEC10EFCA90}"/>
                  </a:ext>
                </a:extLst>
              </p:cNvPr>
              <p:cNvSpPr txBox="1"/>
              <p:nvPr/>
            </p:nvSpPr>
            <p:spPr>
              <a:xfrm>
                <a:off x="1578754" y="5351410"/>
                <a:ext cx="3194401" cy="107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GB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GB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QA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QA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800" b="0" i="1" baseline="-2500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8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QA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i="1" baseline="-250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sz="2800" i="1" baseline="-2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QA" sz="2800" dirty="0"/>
              </a:p>
              <a:p>
                <a:r>
                  <a:rPr lang="en-QA" sz="2800" dirty="0"/>
                  <a:t>        =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8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GB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QA" sz="2800" dirty="0"/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8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GB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n-QA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819F2B-F36A-1B40-9DA6-4CEC10EFC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754" y="5351410"/>
                <a:ext cx="3194401" cy="1078693"/>
              </a:xfrm>
              <a:prstGeom prst="rect">
                <a:avLst/>
              </a:prstGeom>
              <a:blipFill>
                <a:blip r:embed="rId10"/>
                <a:stretch>
                  <a:fillRect l="-2778" t="-4651" r="-1984" b="-186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FAE19DF-C5B9-3A4E-BAF3-99A3D294A1A0}"/>
              </a:ext>
            </a:extLst>
          </p:cNvPr>
          <p:cNvSpPr txBox="1"/>
          <p:nvPr/>
        </p:nvSpPr>
        <p:spPr>
          <a:xfrm>
            <a:off x="2446117" y="4916331"/>
            <a:ext cx="452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dirty="0">
                <a:solidFill>
                  <a:srgbClr val="FFC000"/>
                </a:solidFill>
              </a:rPr>
              <a:t>≣</a:t>
            </a:r>
          </a:p>
        </p:txBody>
      </p: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id="{B9B11044-140F-0843-A70B-D82AC6D30E79}"/>
              </a:ext>
            </a:extLst>
          </p:cNvPr>
          <p:cNvCxnSpPr/>
          <p:nvPr/>
        </p:nvCxnSpPr>
        <p:spPr>
          <a:xfrm rot="10800000">
            <a:off x="6799390" y="3323419"/>
            <a:ext cx="1202089" cy="53756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6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2" grpId="0"/>
      <p:bldP spid="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Outline </a:t>
            </a:r>
            <a:endParaRPr lang="en-QA" b="1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7E69E7-0F0B-9948-982E-F67293878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09BCEFF-E385-5D44-A9F2-CD88B9AC71B4}"/>
              </a:ext>
            </a:extLst>
          </p:cNvPr>
          <p:cNvSpPr/>
          <p:nvPr/>
        </p:nvSpPr>
        <p:spPr>
          <a:xfrm>
            <a:off x="4967416" y="2273644"/>
            <a:ext cx="2257167" cy="1309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SVM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56BDCC6-E9AB-5C40-BDF3-0E9E59A9BBE4}"/>
              </a:ext>
            </a:extLst>
          </p:cNvPr>
          <p:cNvSpPr/>
          <p:nvPr/>
        </p:nvSpPr>
        <p:spPr>
          <a:xfrm>
            <a:off x="1086111" y="4481085"/>
            <a:ext cx="2257167" cy="130981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Motivation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B0FA289-4EDE-D34F-B9E6-3C411A49B18E}"/>
              </a:ext>
            </a:extLst>
          </p:cNvPr>
          <p:cNvSpPr/>
          <p:nvPr/>
        </p:nvSpPr>
        <p:spPr>
          <a:xfrm>
            <a:off x="3715011" y="4481085"/>
            <a:ext cx="2257167" cy="130981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Background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92DBAC-3ABF-5C4B-979B-BD9FF8053CFD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2214695" y="3583460"/>
            <a:ext cx="38813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7951EE-06F6-374D-8CFA-D8F1A9C7AED3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4843595" y="3583460"/>
            <a:ext cx="12524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riped Right Arrow 44">
            <a:extLst>
              <a:ext uri="{FF2B5EF4-FFF2-40B4-BE49-F238E27FC236}">
                <a16:creationId xmlns:a16="http://schemas.microsoft.com/office/drawing/2014/main" id="{85F62CC7-4890-B74A-A09F-676E6A822C0D}"/>
              </a:ext>
            </a:extLst>
          </p:cNvPr>
          <p:cNvSpPr/>
          <p:nvPr/>
        </p:nvSpPr>
        <p:spPr>
          <a:xfrm rot="16200000">
            <a:off x="7194467" y="5868045"/>
            <a:ext cx="556054" cy="617837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8CD64D-7463-BF43-8F62-BC8CE8E7B2BA}"/>
              </a:ext>
            </a:extLst>
          </p:cNvPr>
          <p:cNvSpPr/>
          <p:nvPr/>
        </p:nvSpPr>
        <p:spPr>
          <a:xfrm>
            <a:off x="6343911" y="4481085"/>
            <a:ext cx="2257167" cy="130981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bg1"/>
                </a:solidFill>
              </a:rPr>
              <a:t>Objective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2A919-A14C-3648-9815-7AD59058EACB}"/>
              </a:ext>
            </a:extLst>
          </p:cNvPr>
          <p:cNvCxnSpPr>
            <a:cxnSpLocks/>
            <a:stCxn id="31" idx="2"/>
            <a:endCxn id="19" idx="0"/>
          </p:cNvCxnSpPr>
          <p:nvPr/>
        </p:nvCxnSpPr>
        <p:spPr>
          <a:xfrm>
            <a:off x="6096000" y="3583460"/>
            <a:ext cx="13764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A0E2E6-4D78-7241-8627-3073E3674AAA}"/>
              </a:ext>
            </a:extLst>
          </p:cNvPr>
          <p:cNvSpPr/>
          <p:nvPr/>
        </p:nvSpPr>
        <p:spPr>
          <a:xfrm>
            <a:off x="8972811" y="4481085"/>
            <a:ext cx="2257167" cy="13098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Algorithm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F2CA86-AE96-B84E-8D8B-5A9CB7CB899D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6096000" y="3583460"/>
            <a:ext cx="40053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the Objective of SVM?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The objective of an SVM is to select a hyperplane </a:t>
            </a:r>
            <a:r>
              <a:rPr lang="en-US" b="1" dirty="0" err="1"/>
              <a:t>w</a:t>
            </a:r>
            <a:r>
              <a:rPr lang="en-US" dirty="0" err="1"/>
              <a:t>.</a:t>
            </a:r>
            <a:r>
              <a:rPr lang="en-US" b="1" dirty="0" err="1"/>
              <a:t>x</a:t>
            </a:r>
            <a:r>
              <a:rPr lang="en-US" dirty="0"/>
              <a:t> + b = 0 that maximizes the distance, </a:t>
            </a:r>
            <a:r>
              <a:rPr lang="en-GB" b="1" dirty="0">
                <a:solidFill>
                  <a:srgbClr val="FFC000"/>
                </a:solidFill>
              </a:rPr>
              <a:t>𝛾</a:t>
            </a:r>
            <a:r>
              <a:rPr lang="en-GB" dirty="0"/>
              <a:t>,</a:t>
            </a:r>
            <a:r>
              <a:rPr lang="en-US" dirty="0"/>
              <a:t> between the hyperplane and any example in the training set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27887" y="3285205"/>
            <a:ext cx="45785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Intuitively, we are more certain of </a:t>
            </a:r>
            <a:br>
              <a:rPr lang="en-GB" sz="2400" b="1" dirty="0"/>
            </a:br>
            <a:r>
              <a:rPr lang="en-GB" sz="2400" b="1" dirty="0"/>
              <a:t>the class of examples that are far </a:t>
            </a:r>
            <a:br>
              <a:rPr lang="en-GB" sz="2400" b="1" dirty="0"/>
            </a:br>
            <a:r>
              <a:rPr lang="en-GB" sz="2400" b="1" dirty="0"/>
              <a:t>from the separating hyperplane </a:t>
            </a:r>
            <a:br>
              <a:rPr lang="en-GB" sz="2400" b="1" dirty="0"/>
            </a:br>
            <a:r>
              <a:rPr lang="en-GB" sz="2400" b="1" dirty="0"/>
              <a:t>than we are of examples near to </a:t>
            </a:r>
            <a:br>
              <a:rPr lang="en-GB" sz="2400" b="1" dirty="0"/>
            </a:br>
            <a:r>
              <a:rPr lang="en-GB" sz="2400" b="1" dirty="0"/>
              <a:t>that hyperplane 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F7CC97-C420-3847-BD24-25D0BC6C3A84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47CE91-ABE8-9B48-B31F-08B005FCB219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AF2B97-7302-ED48-90AA-CA37B6378568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98D7F36-B518-F54B-A0FA-7E6C92107A9B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B45D45-0D50-BD47-90E0-F87CA30CFA14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EDD8D5-0E04-3B43-BE8B-0246D1B29989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C7680FD-3C29-0942-A19C-843F2E0EBD90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A66A0DA-7075-D547-AF31-4CB780FF84FD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5761F9-77BB-EF4E-AD40-DAAB9990DADC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7D6A69-36F6-064E-B42F-17A996C9E148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62F9BBA-65E6-FE46-8118-59F534B0E20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B32831-03C2-6044-A6CB-6B58B5992B95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78EE40-B666-DB4F-B836-D95D281DBC56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C3FC41-EE50-4B42-B1A5-24FBEB73EDE7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C2DB68-942B-CC45-A931-647520C17506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9E83E1-9526-A64B-9848-1D33D95823C8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42A18E7-CABB-3640-BC49-630978A606C1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F90F24F-DA5B-0D46-B74B-61C8327BEF95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32E893-8DAD-E247-B97B-27C7E38BB69C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00DB2E1-FD34-3F46-B309-A612CD68980D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808ACD-F0C6-F74B-B30A-A519B2F6221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EC1ED-B0B2-AB4F-8A6B-7BE35AE1DE2A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CA3DB-BE51-4F44-83DF-FB08D076E214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ADE32AE1-5DAB-9340-AFCA-29130109524E}"/>
              </a:ext>
            </a:extLst>
          </p:cNvPr>
          <p:cNvCxnSpPr>
            <a:endCxn id="4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1" grpId="0"/>
      <p:bldP spid="1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the Objective of SVM?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/>
              <a:t>The objective of an SVM is to select a hyperplane </a:t>
            </a:r>
            <a:r>
              <a:rPr lang="en-US" b="1" dirty="0" err="1"/>
              <a:t>w</a:t>
            </a:r>
            <a:r>
              <a:rPr lang="en-US" dirty="0" err="1"/>
              <a:t>.</a:t>
            </a:r>
            <a:r>
              <a:rPr lang="en-US" b="1" dirty="0" err="1"/>
              <a:t>x</a:t>
            </a:r>
            <a:r>
              <a:rPr lang="en-US" dirty="0"/>
              <a:t> + b = 0 that maximizes the distance, </a:t>
            </a:r>
            <a:r>
              <a:rPr lang="en-GB" b="1" dirty="0">
                <a:solidFill>
                  <a:srgbClr val="FFC000"/>
                </a:solidFill>
              </a:rPr>
              <a:t>𝛾</a:t>
            </a:r>
            <a:r>
              <a:rPr lang="en-GB" dirty="0"/>
              <a:t>,</a:t>
            </a:r>
            <a:r>
              <a:rPr lang="en-US" dirty="0"/>
              <a:t> between the hyperplane and any example in the training set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F7CC97-C420-3847-BD24-25D0BC6C3A84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47CE91-ABE8-9B48-B31F-08B005FCB219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AF2B97-7302-ED48-90AA-CA37B6378568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98D7F36-B518-F54B-A0FA-7E6C92107A9B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B45D45-0D50-BD47-90E0-F87CA30CFA14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EDD8D5-0E04-3B43-BE8B-0246D1B29989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C7680FD-3C29-0942-A19C-843F2E0EBD90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A66A0DA-7075-D547-AF31-4CB780FF84FD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D5761F9-77BB-EF4E-AD40-DAAB9990DADC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7D6A69-36F6-064E-B42F-17A996C9E148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62F9BBA-65E6-FE46-8118-59F534B0E20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B32831-03C2-6044-A6CB-6B58B5992B95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78EE40-B666-DB4F-B836-D95D281DBC56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6C3FC41-EE50-4B42-B1A5-24FBEB73EDE7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DC2DB68-942B-CC45-A931-647520C17506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9E83E1-9526-A64B-9848-1D33D95823C8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42A18E7-CABB-3640-BC49-630978A606C1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F90F24F-DA5B-0D46-B74B-61C8327BEF95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32E893-8DAD-E247-B97B-27C7E38BB69C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00DB2E1-FD34-3F46-B309-A612CD68980D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B808ACD-F0C6-F74B-B30A-A519B2F6221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EC1ED-B0B2-AB4F-8A6B-7BE35AE1DE2A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1CA3DB-BE51-4F44-83DF-FB08D076E214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ADE32AE1-5DAB-9340-AFCA-29130109524E}"/>
              </a:ext>
            </a:extLst>
          </p:cNvPr>
          <p:cNvCxnSpPr>
            <a:endCxn id="4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3351C87-88FC-234D-A125-C724F3E1FC53}"/>
              </a:ext>
            </a:extLst>
          </p:cNvPr>
          <p:cNvSpPr txBox="1"/>
          <p:nvPr/>
        </p:nvSpPr>
        <p:spPr>
          <a:xfrm>
            <a:off x="7027887" y="3285205"/>
            <a:ext cx="43642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Thus, it is desirable that all the </a:t>
            </a:r>
            <a:br>
              <a:rPr lang="en-GB" sz="2400" b="1" dirty="0"/>
            </a:br>
            <a:r>
              <a:rPr lang="en-GB" sz="2400" b="1" dirty="0"/>
              <a:t>training examples be as far from </a:t>
            </a:r>
            <a:br>
              <a:rPr lang="en-GB" sz="2400" b="1" dirty="0"/>
            </a:br>
            <a:r>
              <a:rPr lang="en-GB" sz="2400" b="1" dirty="0"/>
              <a:t>the hyperplane as possible </a:t>
            </a:r>
            <a:br>
              <a:rPr lang="en-GB" sz="2400" b="1" dirty="0"/>
            </a:br>
            <a:r>
              <a:rPr lang="en-GB" sz="2400" b="1" dirty="0"/>
              <a:t>(</a:t>
            </a:r>
            <a:r>
              <a:rPr lang="en-GB" sz="2400" b="1" i="1" dirty="0"/>
              <a:t>but on the correct side of that </a:t>
            </a:r>
            <a:br>
              <a:rPr lang="en-GB" sz="2400" b="1" i="1" dirty="0"/>
            </a:br>
            <a:r>
              <a:rPr lang="en-GB" sz="2400" b="1" i="1" dirty="0"/>
              <a:t>hyperplane, of course!</a:t>
            </a:r>
            <a:r>
              <a:rPr lang="en-GB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084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the Objective of SVM?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1E4D0-DB96-DE4E-8A68-F2C933477ED4}"/>
              </a:ext>
            </a:extLst>
          </p:cNvPr>
          <p:cNvSpPr/>
          <p:nvPr/>
        </p:nvSpPr>
        <p:spPr>
          <a:xfrm>
            <a:off x="1184189" y="2598003"/>
            <a:ext cx="9823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Given a training set (x</a:t>
            </a:r>
            <a:r>
              <a:rPr lang="en-US" sz="2400" baseline="30000" dirty="0"/>
              <a:t>1</a:t>
            </a:r>
            <a:r>
              <a:rPr lang="en-US" sz="2400" dirty="0"/>
              <a:t>, y</a:t>
            </a:r>
            <a:r>
              <a:rPr lang="en-US" sz="2400" baseline="30000" dirty="0"/>
              <a:t>1</a:t>
            </a:r>
            <a:r>
              <a:rPr lang="en-US" sz="2400" dirty="0"/>
              <a:t>), (x</a:t>
            </a:r>
            <a:r>
              <a:rPr lang="en-US" sz="2400" baseline="30000" dirty="0"/>
              <a:t>2</a:t>
            </a:r>
            <a:r>
              <a:rPr lang="en-US" sz="2400" dirty="0"/>
              <a:t>, y</a:t>
            </a:r>
            <a:r>
              <a:rPr lang="en-US" sz="2400" baseline="30000" dirty="0"/>
              <a:t>2</a:t>
            </a:r>
            <a:r>
              <a:rPr lang="en-US" sz="2400" dirty="0"/>
              <a:t>), . . . , (</a:t>
            </a:r>
            <a:r>
              <a:rPr lang="en-US" sz="2400" dirty="0" err="1"/>
              <a:t>x</a:t>
            </a:r>
            <a:r>
              <a:rPr lang="en-US" sz="2400" baseline="30000" dirty="0" err="1"/>
              <a:t>n</a:t>
            </a:r>
            <a:r>
              <a:rPr lang="en-US" sz="2400" dirty="0"/>
              <a:t>, </a:t>
            </a:r>
            <a:r>
              <a:rPr lang="en-US" sz="2400" dirty="0" err="1"/>
              <a:t>y</a:t>
            </a:r>
            <a:r>
              <a:rPr lang="en-US" sz="2400" baseline="30000" dirty="0" err="1"/>
              <a:t>n</a:t>
            </a:r>
            <a:r>
              <a:rPr lang="en-US" sz="2400" dirty="0"/>
              <a:t>), maximize </a:t>
            </a:r>
            <a:r>
              <a:rPr lang="en-GB" sz="2400" b="1" dirty="0">
                <a:solidFill>
                  <a:srgbClr val="FFC000"/>
                </a:solidFill>
              </a:rPr>
              <a:t>𝛾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(by varying </a:t>
            </a:r>
            <a:r>
              <a:rPr lang="en-US" sz="2400" b="1" dirty="0"/>
              <a:t>w</a:t>
            </a:r>
            <a:r>
              <a:rPr lang="en-US" sz="2400" dirty="0"/>
              <a:t> and b) subject to the constraint that for all </a:t>
            </a:r>
            <a:r>
              <a:rPr lang="en-US" sz="2400" dirty="0" err="1"/>
              <a:t>i</a:t>
            </a:r>
            <a:r>
              <a:rPr lang="en-US" sz="2400" dirty="0"/>
              <a:t> = 1, 2, . . . , n,</a:t>
            </a:r>
            <a:endParaRPr lang="en-US" sz="2400" dirty="0"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19339-0451-7E4F-A911-950B6A268989}"/>
              </a:ext>
            </a:extLst>
          </p:cNvPr>
          <p:cNvSpPr/>
          <p:nvPr/>
        </p:nvSpPr>
        <p:spPr>
          <a:xfrm>
            <a:off x="5066936" y="3739714"/>
            <a:ext cx="2058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(</a:t>
            </a:r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b) ≥ 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 </a:t>
            </a:r>
            <a:endParaRPr lang="en-US" sz="2400" dirty="0">
              <a:effectLst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7CBE3DA-9388-D746-AC56-E03BB52F570B}"/>
              </a:ext>
            </a:extLst>
          </p:cNvPr>
          <p:cNvSpPr/>
          <p:nvPr/>
        </p:nvSpPr>
        <p:spPr>
          <a:xfrm>
            <a:off x="1067829" y="4918887"/>
            <a:ext cx="10056341" cy="95147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Notice that </a:t>
            </a:r>
            <a:r>
              <a:rPr lang="en-US" sz="2400" dirty="0" err="1">
                <a:solidFill>
                  <a:schemeClr val="tx1"/>
                </a:solidFill>
              </a:rPr>
              <a:t>y</a:t>
            </a:r>
            <a:r>
              <a:rPr lang="en-US" sz="2400" baseline="30000" dirty="0" err="1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, which must be +1 or −1, determines which side of the hyperplane the point x</a:t>
            </a:r>
            <a:r>
              <a:rPr lang="en-US" sz="2400" baseline="30000" dirty="0">
                <a:solidFill>
                  <a:schemeClr val="tx1"/>
                </a:solidFill>
              </a:rPr>
              <a:t>i</a:t>
            </a:r>
            <a:r>
              <a:rPr lang="en-US" sz="2400" dirty="0">
                <a:solidFill>
                  <a:schemeClr val="tx1"/>
                </a:solidFill>
              </a:rPr>
              <a:t> must be on, so the ≥ relationship to </a:t>
            </a:r>
            <a:r>
              <a:rPr lang="en-GB" sz="2400" b="1" dirty="0">
                <a:solidFill>
                  <a:schemeClr val="tx1"/>
                </a:solidFill>
              </a:rPr>
              <a:t>𝛾</a:t>
            </a:r>
            <a:r>
              <a:rPr lang="en-US" sz="2400" dirty="0">
                <a:solidFill>
                  <a:schemeClr val="tx1"/>
                </a:solidFill>
              </a:rPr>
              <a:t> is always correct!</a:t>
            </a:r>
          </a:p>
        </p:txBody>
      </p:sp>
    </p:spTree>
    <p:extLst>
      <p:ext uri="{BB962C8B-B14F-4D97-AF65-F5344CB8AC3E}">
        <p14:creationId xmlns:p14="http://schemas.microsoft.com/office/powerpoint/2010/main" val="241931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Outline </a:t>
            </a:r>
            <a:endParaRPr lang="en-QA" b="1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7E69E7-0F0B-9948-982E-F67293878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09BCEFF-E385-5D44-A9F2-CD88B9AC71B4}"/>
              </a:ext>
            </a:extLst>
          </p:cNvPr>
          <p:cNvSpPr/>
          <p:nvPr/>
        </p:nvSpPr>
        <p:spPr>
          <a:xfrm>
            <a:off x="4967416" y="2273644"/>
            <a:ext cx="2257167" cy="1309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SVM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56BDCC6-E9AB-5C40-BDF3-0E9E59A9BBE4}"/>
              </a:ext>
            </a:extLst>
          </p:cNvPr>
          <p:cNvSpPr/>
          <p:nvPr/>
        </p:nvSpPr>
        <p:spPr>
          <a:xfrm>
            <a:off x="1086111" y="4481085"/>
            <a:ext cx="2257167" cy="130981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Motivation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B0FA289-4EDE-D34F-B9E6-3C411A49B18E}"/>
              </a:ext>
            </a:extLst>
          </p:cNvPr>
          <p:cNvSpPr/>
          <p:nvPr/>
        </p:nvSpPr>
        <p:spPr>
          <a:xfrm>
            <a:off x="3715011" y="4481085"/>
            <a:ext cx="2257167" cy="130981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Background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92DBAC-3ABF-5C4B-979B-BD9FF8053CFD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2214695" y="3583460"/>
            <a:ext cx="38813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7951EE-06F6-374D-8CFA-D8F1A9C7AED3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4843595" y="3583460"/>
            <a:ext cx="12524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riped Right Arrow 44">
            <a:extLst>
              <a:ext uri="{FF2B5EF4-FFF2-40B4-BE49-F238E27FC236}">
                <a16:creationId xmlns:a16="http://schemas.microsoft.com/office/drawing/2014/main" id="{85F62CC7-4890-B74A-A09F-676E6A822C0D}"/>
              </a:ext>
            </a:extLst>
          </p:cNvPr>
          <p:cNvSpPr/>
          <p:nvPr/>
        </p:nvSpPr>
        <p:spPr>
          <a:xfrm rot="16200000">
            <a:off x="1936667" y="5868044"/>
            <a:ext cx="556054" cy="617837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8CD64D-7463-BF43-8F62-BC8CE8E7B2BA}"/>
              </a:ext>
            </a:extLst>
          </p:cNvPr>
          <p:cNvSpPr/>
          <p:nvPr/>
        </p:nvSpPr>
        <p:spPr>
          <a:xfrm>
            <a:off x="6343911" y="4481085"/>
            <a:ext cx="2257167" cy="130981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bg1"/>
                </a:solidFill>
              </a:rPr>
              <a:t>Objective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2A919-A14C-3648-9815-7AD59058EACB}"/>
              </a:ext>
            </a:extLst>
          </p:cNvPr>
          <p:cNvCxnSpPr>
            <a:cxnSpLocks/>
            <a:stCxn id="31" idx="2"/>
            <a:endCxn id="19" idx="0"/>
          </p:cNvCxnSpPr>
          <p:nvPr/>
        </p:nvCxnSpPr>
        <p:spPr>
          <a:xfrm>
            <a:off x="6096000" y="3583460"/>
            <a:ext cx="13764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A0E2E6-4D78-7241-8627-3073E3674AAA}"/>
              </a:ext>
            </a:extLst>
          </p:cNvPr>
          <p:cNvSpPr/>
          <p:nvPr/>
        </p:nvSpPr>
        <p:spPr>
          <a:xfrm>
            <a:off x="8972811" y="4481085"/>
            <a:ext cx="2257167" cy="13098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Algorithm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F2CA86-AE96-B84E-8D8B-5A9CB7CB899D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6096000" y="3583460"/>
            <a:ext cx="40053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5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the Objective of SVM?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1E4D0-DB96-DE4E-8A68-F2C933477ED4}"/>
              </a:ext>
            </a:extLst>
          </p:cNvPr>
          <p:cNvSpPr/>
          <p:nvPr/>
        </p:nvSpPr>
        <p:spPr>
          <a:xfrm>
            <a:off x="1184189" y="2598003"/>
            <a:ext cx="9823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Given a training set (x</a:t>
            </a:r>
            <a:r>
              <a:rPr lang="en-US" sz="2400" baseline="30000" dirty="0"/>
              <a:t>1</a:t>
            </a:r>
            <a:r>
              <a:rPr lang="en-US" sz="2400" dirty="0"/>
              <a:t>, y</a:t>
            </a:r>
            <a:r>
              <a:rPr lang="en-US" sz="2400" baseline="30000" dirty="0"/>
              <a:t>1</a:t>
            </a:r>
            <a:r>
              <a:rPr lang="en-US" sz="2400" dirty="0"/>
              <a:t>), (x</a:t>
            </a:r>
            <a:r>
              <a:rPr lang="en-US" sz="2400" baseline="30000" dirty="0"/>
              <a:t>2</a:t>
            </a:r>
            <a:r>
              <a:rPr lang="en-US" sz="2400" dirty="0"/>
              <a:t>, y</a:t>
            </a:r>
            <a:r>
              <a:rPr lang="en-US" sz="2400" baseline="30000" dirty="0"/>
              <a:t>2</a:t>
            </a:r>
            <a:r>
              <a:rPr lang="en-US" sz="2400" dirty="0"/>
              <a:t>), . . . , (</a:t>
            </a:r>
            <a:r>
              <a:rPr lang="en-US" sz="2400" dirty="0" err="1"/>
              <a:t>x</a:t>
            </a:r>
            <a:r>
              <a:rPr lang="en-US" sz="2400" baseline="30000" dirty="0" err="1"/>
              <a:t>n</a:t>
            </a:r>
            <a:r>
              <a:rPr lang="en-US" sz="2400" dirty="0"/>
              <a:t>, </a:t>
            </a:r>
            <a:r>
              <a:rPr lang="en-US" sz="2400" dirty="0" err="1"/>
              <a:t>y</a:t>
            </a:r>
            <a:r>
              <a:rPr lang="en-US" sz="2400" baseline="30000" dirty="0" err="1"/>
              <a:t>n</a:t>
            </a:r>
            <a:r>
              <a:rPr lang="en-US" sz="2400" dirty="0"/>
              <a:t>), maximize </a:t>
            </a:r>
            <a:r>
              <a:rPr lang="en-GB" sz="2400" b="1" dirty="0">
                <a:solidFill>
                  <a:srgbClr val="FFC000"/>
                </a:solidFill>
              </a:rPr>
              <a:t>𝛾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(by varying </a:t>
            </a:r>
            <a:r>
              <a:rPr lang="en-US" sz="2400" b="1" dirty="0"/>
              <a:t>w</a:t>
            </a:r>
            <a:r>
              <a:rPr lang="en-US" sz="2400" dirty="0"/>
              <a:t> and b) subject to the constraint that for all </a:t>
            </a:r>
            <a:r>
              <a:rPr lang="en-US" sz="2400" dirty="0" err="1"/>
              <a:t>i</a:t>
            </a:r>
            <a:r>
              <a:rPr lang="en-US" sz="2400" dirty="0"/>
              <a:t> = 1, 2, . . . , n,</a:t>
            </a:r>
            <a:endParaRPr lang="en-US" sz="2400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E01636-B251-9241-9C31-4EF40FB6EA19}"/>
              </a:ext>
            </a:extLst>
          </p:cNvPr>
          <p:cNvSpPr/>
          <p:nvPr/>
        </p:nvSpPr>
        <p:spPr>
          <a:xfrm>
            <a:off x="6095998" y="3750444"/>
            <a:ext cx="350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baseline="30000" dirty="0"/>
              <a:t> </a:t>
            </a:r>
            <a:r>
              <a:rPr lang="en-US" sz="2400" dirty="0"/>
              <a:t>+ b ≥ 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+1</a:t>
            </a:r>
          </a:p>
          <a:p>
            <a:endParaRPr lang="en-US" sz="2400" dirty="0"/>
          </a:p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 ≤ -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−1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A1E00-6257-7349-A7DD-D564C590D34E}"/>
              </a:ext>
            </a:extLst>
          </p:cNvPr>
          <p:cNvSpPr/>
          <p:nvPr/>
        </p:nvSpPr>
        <p:spPr>
          <a:xfrm>
            <a:off x="2961848" y="4119775"/>
            <a:ext cx="2058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(</a:t>
            </a:r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b) ≥ 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 </a:t>
            </a:r>
            <a:endParaRPr lang="en-US" sz="240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5E9299-D1FB-D045-8BDB-11B214702F27}"/>
              </a:ext>
            </a:extLst>
          </p:cNvPr>
          <p:cNvSpPr txBox="1"/>
          <p:nvPr/>
        </p:nvSpPr>
        <p:spPr>
          <a:xfrm>
            <a:off x="5166543" y="4150518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≣</a:t>
            </a: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83B8F348-BD11-054F-A466-B518F89BD853}"/>
              </a:ext>
            </a:extLst>
          </p:cNvPr>
          <p:cNvSpPr/>
          <p:nvPr/>
        </p:nvSpPr>
        <p:spPr>
          <a:xfrm>
            <a:off x="6095999" y="3750444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272FD59-ED46-C341-9E04-00C15A4E815F}"/>
              </a:ext>
            </a:extLst>
          </p:cNvPr>
          <p:cNvSpPr/>
          <p:nvPr/>
        </p:nvSpPr>
        <p:spPr>
          <a:xfrm>
            <a:off x="1067829" y="5333701"/>
            <a:ext cx="10056341" cy="95147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But, by increasing </a:t>
            </a:r>
            <a:r>
              <a:rPr lang="en-US" sz="2400" b="1" dirty="0">
                <a:solidFill>
                  <a:schemeClr val="tx1"/>
                </a:solidFill>
              </a:rPr>
              <a:t>w</a:t>
            </a:r>
            <a:r>
              <a:rPr lang="en-US" sz="2400" dirty="0">
                <a:solidFill>
                  <a:schemeClr val="tx1"/>
                </a:solidFill>
              </a:rPr>
              <a:t> and b, we can always allow a larger value of </a:t>
            </a:r>
            <a:r>
              <a:rPr lang="en-GB" sz="2400" b="1" dirty="0">
                <a:solidFill>
                  <a:schemeClr val="tx1"/>
                </a:solidFill>
              </a:rPr>
              <a:t>𝛾 </a:t>
            </a:r>
            <a:r>
              <a:rPr lang="en-GB" sz="2400" dirty="0">
                <a:solidFill>
                  <a:schemeClr val="tx1"/>
                </a:solidFill>
              </a:rPr>
              <a:t>(e.g., If we replace </a:t>
            </a:r>
            <a:r>
              <a:rPr lang="en-GB" sz="2400" b="1" dirty="0">
                <a:solidFill>
                  <a:schemeClr val="tx1"/>
                </a:solidFill>
              </a:rPr>
              <a:t>w </a:t>
            </a:r>
            <a:r>
              <a:rPr lang="en-GB" sz="2400" dirty="0">
                <a:solidFill>
                  <a:schemeClr val="tx1"/>
                </a:solidFill>
              </a:rPr>
              <a:t>by 2</a:t>
            </a:r>
            <a:r>
              <a:rPr lang="en-GB" sz="2400" b="1" dirty="0">
                <a:solidFill>
                  <a:schemeClr val="tx1"/>
                </a:solidFill>
              </a:rPr>
              <a:t>w</a:t>
            </a:r>
            <a:r>
              <a:rPr lang="en-GB" sz="2400" dirty="0">
                <a:solidFill>
                  <a:schemeClr val="tx1"/>
                </a:solidFill>
              </a:rPr>
              <a:t> and b by 2b, then for all </a:t>
            </a:r>
            <a:r>
              <a:rPr lang="en-GB" sz="2400" dirty="0" err="1">
                <a:solidFill>
                  <a:schemeClr val="tx1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chemeClr val="tx1"/>
                </a:solidFill>
              </a:rPr>
              <a:t>y</a:t>
            </a:r>
            <a:r>
              <a:rPr lang="en-GB" sz="2400" baseline="30000" dirty="0" err="1">
                <a:solidFill>
                  <a:schemeClr val="tx1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((2w).x</a:t>
            </a:r>
            <a:r>
              <a:rPr lang="en-GB" sz="2400" baseline="30000" dirty="0">
                <a:solidFill>
                  <a:schemeClr val="tx1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 + 2b) ≥ 2</a:t>
            </a:r>
            <a:r>
              <a:rPr lang="en-GB" sz="2400" b="1" dirty="0">
                <a:solidFill>
                  <a:schemeClr val="tx1"/>
                </a:solidFill>
              </a:rPr>
              <a:t>𝛾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the Objective of SVM?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1E4D0-DB96-DE4E-8A68-F2C933477ED4}"/>
              </a:ext>
            </a:extLst>
          </p:cNvPr>
          <p:cNvSpPr/>
          <p:nvPr/>
        </p:nvSpPr>
        <p:spPr>
          <a:xfrm>
            <a:off x="1184189" y="2598003"/>
            <a:ext cx="9823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Given a training set (x</a:t>
            </a:r>
            <a:r>
              <a:rPr lang="en-US" sz="2400" baseline="30000" dirty="0"/>
              <a:t>1</a:t>
            </a:r>
            <a:r>
              <a:rPr lang="en-US" sz="2400" dirty="0"/>
              <a:t>, y</a:t>
            </a:r>
            <a:r>
              <a:rPr lang="en-US" sz="2400" baseline="30000" dirty="0"/>
              <a:t>1</a:t>
            </a:r>
            <a:r>
              <a:rPr lang="en-US" sz="2400" dirty="0"/>
              <a:t>), (x</a:t>
            </a:r>
            <a:r>
              <a:rPr lang="en-US" sz="2400" baseline="30000" dirty="0"/>
              <a:t>2</a:t>
            </a:r>
            <a:r>
              <a:rPr lang="en-US" sz="2400" dirty="0"/>
              <a:t>, y</a:t>
            </a:r>
            <a:r>
              <a:rPr lang="en-US" sz="2400" baseline="30000" dirty="0"/>
              <a:t>2</a:t>
            </a:r>
            <a:r>
              <a:rPr lang="en-US" sz="2400" dirty="0"/>
              <a:t>), . . . , (</a:t>
            </a:r>
            <a:r>
              <a:rPr lang="en-US" sz="2400" dirty="0" err="1"/>
              <a:t>x</a:t>
            </a:r>
            <a:r>
              <a:rPr lang="en-US" sz="2400" baseline="30000" dirty="0" err="1"/>
              <a:t>n</a:t>
            </a:r>
            <a:r>
              <a:rPr lang="en-US" sz="2400" dirty="0"/>
              <a:t>, </a:t>
            </a:r>
            <a:r>
              <a:rPr lang="en-US" sz="2400" dirty="0" err="1"/>
              <a:t>y</a:t>
            </a:r>
            <a:r>
              <a:rPr lang="en-US" sz="2400" baseline="30000" dirty="0" err="1"/>
              <a:t>n</a:t>
            </a:r>
            <a:r>
              <a:rPr lang="en-US" sz="2400" dirty="0"/>
              <a:t>), maximize </a:t>
            </a:r>
            <a:r>
              <a:rPr lang="en-GB" sz="2400" b="1" dirty="0">
                <a:solidFill>
                  <a:srgbClr val="FFC000"/>
                </a:solidFill>
              </a:rPr>
              <a:t>𝛾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(by varying </a:t>
            </a:r>
            <a:r>
              <a:rPr lang="en-US" sz="2400" b="1" dirty="0"/>
              <a:t>w</a:t>
            </a:r>
            <a:r>
              <a:rPr lang="en-US" sz="2400" dirty="0"/>
              <a:t> and b) subject to the constraint that for all </a:t>
            </a:r>
            <a:r>
              <a:rPr lang="en-US" sz="2400" dirty="0" err="1"/>
              <a:t>i</a:t>
            </a:r>
            <a:r>
              <a:rPr lang="en-US" sz="2400" dirty="0"/>
              <a:t> = 1, 2, . . . , n,</a:t>
            </a:r>
            <a:endParaRPr lang="en-US" sz="2400" dirty="0"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E01636-B251-9241-9C31-4EF40FB6EA19}"/>
              </a:ext>
            </a:extLst>
          </p:cNvPr>
          <p:cNvSpPr/>
          <p:nvPr/>
        </p:nvSpPr>
        <p:spPr>
          <a:xfrm>
            <a:off x="6095998" y="3750444"/>
            <a:ext cx="35052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baseline="30000" dirty="0"/>
              <a:t> </a:t>
            </a:r>
            <a:r>
              <a:rPr lang="en-US" sz="2400" dirty="0"/>
              <a:t>+ b ≥ 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+1</a:t>
            </a:r>
          </a:p>
          <a:p>
            <a:endParaRPr lang="en-US" sz="2400" dirty="0"/>
          </a:p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 ≤ -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−1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0A1E00-6257-7349-A7DD-D564C590D34E}"/>
              </a:ext>
            </a:extLst>
          </p:cNvPr>
          <p:cNvSpPr/>
          <p:nvPr/>
        </p:nvSpPr>
        <p:spPr>
          <a:xfrm>
            <a:off x="2961848" y="4119775"/>
            <a:ext cx="2058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(</a:t>
            </a:r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b) ≥ 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 </a:t>
            </a:r>
            <a:endParaRPr lang="en-US" sz="2400" dirty="0">
              <a:effectLst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5E9299-D1FB-D045-8BDB-11B214702F27}"/>
              </a:ext>
            </a:extLst>
          </p:cNvPr>
          <p:cNvSpPr txBox="1"/>
          <p:nvPr/>
        </p:nvSpPr>
        <p:spPr>
          <a:xfrm>
            <a:off x="5166543" y="4150518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≣</a:t>
            </a:r>
          </a:p>
        </p:txBody>
      </p: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83B8F348-BD11-054F-A466-B518F89BD853}"/>
              </a:ext>
            </a:extLst>
          </p:cNvPr>
          <p:cNvSpPr/>
          <p:nvPr/>
        </p:nvSpPr>
        <p:spPr>
          <a:xfrm>
            <a:off x="6095999" y="3750444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5A13EAC-FE73-FF48-A90C-F538C4F05CF2}"/>
              </a:ext>
            </a:extLst>
          </p:cNvPr>
          <p:cNvSpPr/>
          <p:nvPr/>
        </p:nvSpPr>
        <p:spPr>
          <a:xfrm>
            <a:off x="1067829" y="5333701"/>
            <a:ext cx="10056341" cy="951470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Hence, 2</a:t>
            </a:r>
            <a:r>
              <a:rPr lang="en-US" sz="2400" b="1" dirty="0">
                <a:solidFill>
                  <a:schemeClr val="tx1"/>
                </a:solidFill>
              </a:rPr>
              <a:t>w </a:t>
            </a:r>
            <a:r>
              <a:rPr lang="en-US" sz="2400" dirty="0">
                <a:solidFill>
                  <a:schemeClr val="tx1"/>
                </a:solidFill>
              </a:rPr>
              <a:t>and 2b are always better than w and b, so there is no best choice and no maximum </a:t>
            </a:r>
            <a:r>
              <a:rPr lang="en-GB" sz="2400" b="1" dirty="0">
                <a:solidFill>
                  <a:schemeClr val="tx1"/>
                </a:solidFill>
              </a:rPr>
              <a:t>𝛾</a:t>
            </a:r>
            <a:r>
              <a:rPr lang="en-GB" sz="2400" dirty="0">
                <a:solidFill>
                  <a:schemeClr val="tx1"/>
                </a:solidFill>
              </a:rPr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11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How can we solve this problem?</a:t>
                </a:r>
              </a:p>
              <a:p>
                <a:pPr lvl="1"/>
                <a:r>
                  <a:rPr lang="en-US" dirty="0"/>
                  <a:t>By normalizing the weight vector w (i.e.,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/>
                  <a:t>), thus making it a unit vector</a:t>
                </a:r>
              </a:p>
              <a:p>
                <a:pPr marL="914400" lvl="2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Consequently, the parallel hyperplanes that just touch the support vectors can be described by the equations </a:t>
                </a:r>
                <a:r>
                  <a:rPr lang="en-US" b="1" dirty="0" err="1"/>
                  <a:t>w</a:t>
                </a:r>
                <a:r>
                  <a:rPr lang="en-US" dirty="0" err="1"/>
                  <a:t>.x+b</a:t>
                </a:r>
                <a:r>
                  <a:rPr lang="en-US" dirty="0"/>
                  <a:t> = +1 and </a:t>
                </a:r>
                <a:r>
                  <a:rPr lang="en-US" b="1" dirty="0" err="1"/>
                  <a:t>w</a:t>
                </a:r>
                <a:r>
                  <a:rPr lang="en-US" dirty="0" err="1"/>
                  <a:t>.x+b</a:t>
                </a:r>
                <a:r>
                  <a:rPr lang="en-US" dirty="0"/>
                  <a:t> = −1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318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92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How can we solve this problem?</a:t>
                </a:r>
              </a:p>
              <a:p>
                <a:pPr lvl="1"/>
                <a:r>
                  <a:rPr lang="en-US" dirty="0"/>
                  <a:t>By normalizing the weight vector w (i.e.,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/>
                  <a:t>), thus making it a unit vector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318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1E96FFB-97C8-A141-965D-CEF7B33899EC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DBF8A5-1B19-E04F-A6E7-0AE32634BDCF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4C100E-12FF-914F-B9DE-0452270D8AE4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3FABCC-4649-E949-85B7-F1A3F9033EAE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7573D-6CD5-B344-9B87-397C00C87FD7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06D41-ED27-4044-AA3C-25AF0E6F7D06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7C1EC-AB5E-2247-B8F4-770EC55D0703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BE306-90C8-C042-B5FA-7C13A6C83B3C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4188D-8441-7C46-A7D2-68406F751F68}"/>
              </a:ext>
            </a:extLst>
          </p:cNvPr>
          <p:cNvSpPr/>
          <p:nvPr/>
        </p:nvSpPr>
        <p:spPr>
          <a:xfrm>
            <a:off x="3993940" y="3892565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A582-9A4F-D147-8491-FED50328E2ED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2793F-0090-9441-B974-4BAF2537B650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574B2-0421-874B-A1D7-6B03DE19245E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57E1F-D7B6-CA48-B343-6D5761AE5E02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370D1-9C8D-1344-9D91-43185D5D93C6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5E8DCC-B785-6D44-9507-B18076D02161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3CE2E-29B5-DC4A-92FC-3E9B3EEEB200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372272-50B1-9544-8355-D80272A5B402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9F5BDA-CCD3-0F4C-89DC-281279F5EE23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2017C0-A442-0548-9D09-06C8A1936BF4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1671D-9AA5-E945-97CD-FADA6E34B7B1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1CE390-36B2-9044-998C-692EAE35F4D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E68E1B-BA54-5B45-9399-102A9B7A9954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DC848-5EA8-0C47-8C6E-EBA9B4348E09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D26A659-5136-834C-AF08-90B88E535BB0}"/>
              </a:ext>
            </a:extLst>
          </p:cNvPr>
          <p:cNvCxnSpPr>
            <a:endCxn id="26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E4784E-94F5-DA4C-BDA8-22CD4E375331}"/>
              </a:ext>
            </a:extLst>
          </p:cNvPr>
          <p:cNvSpPr txBox="1"/>
          <p:nvPr/>
        </p:nvSpPr>
        <p:spPr>
          <a:xfrm>
            <a:off x="5852119" y="538688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0BE4A-30E0-C844-87C3-E94C26C88448}"/>
              </a:ext>
            </a:extLst>
          </p:cNvPr>
          <p:cNvSpPr txBox="1"/>
          <p:nvPr/>
        </p:nvSpPr>
        <p:spPr>
          <a:xfrm>
            <a:off x="1902358" y="6190341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-1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F098F44F-5F33-F441-B42F-FC30FDAF732F}"/>
              </a:ext>
            </a:extLst>
          </p:cNvPr>
          <p:cNvCxnSpPr/>
          <p:nvPr/>
        </p:nvCxnSpPr>
        <p:spPr>
          <a:xfrm flipV="1">
            <a:off x="5106974" y="5629925"/>
            <a:ext cx="638045" cy="135391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A6155B2-DA32-1F40-BD0A-1BD8C54C23A8}"/>
              </a:ext>
            </a:extLst>
          </p:cNvPr>
          <p:cNvCxnSpPr>
            <a:cxnSpLocks/>
            <a:endCxn id="29" idx="3"/>
          </p:cNvCxnSpPr>
          <p:nvPr/>
        </p:nvCxnSpPr>
        <p:spPr>
          <a:xfrm rot="10800000" flipV="1">
            <a:off x="3529727" y="6139992"/>
            <a:ext cx="787880" cy="28118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E7DAD6F-ADA3-B148-AE65-6CAE74090A47}"/>
              </a:ext>
            </a:extLst>
          </p:cNvPr>
          <p:cNvSpPr txBox="1"/>
          <p:nvPr/>
        </p:nvSpPr>
        <p:spPr>
          <a:xfrm>
            <a:off x="7027887" y="3285205"/>
            <a:ext cx="48333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Consider one of the support vectors,</a:t>
            </a:r>
            <a:br>
              <a:rPr lang="en-GB" sz="2400" b="1" dirty="0"/>
            </a:br>
            <a:r>
              <a:rPr lang="en-GB" sz="2400" b="1" dirty="0"/>
              <a:t>(say, </a:t>
            </a:r>
            <a:r>
              <a:rPr lang="en-GB" sz="2400" b="1" dirty="0">
                <a:solidFill>
                  <a:srgbClr val="FF0000"/>
                </a:solidFill>
              </a:rPr>
              <a:t>x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/>
              <a:t>, in the figure) and let x</a:t>
            </a:r>
            <a:r>
              <a:rPr lang="en-GB" sz="2400" b="1" baseline="30000" dirty="0"/>
              <a:t>1</a:t>
            </a:r>
            <a:r>
              <a:rPr lang="en-GB" sz="2400" b="1" dirty="0"/>
              <a:t> be</a:t>
            </a:r>
            <a:br>
              <a:rPr lang="en-GB" sz="2400" b="1" dirty="0"/>
            </a:br>
            <a:r>
              <a:rPr lang="en-GB" sz="2400" b="1" dirty="0"/>
              <a:t>the projection of </a:t>
            </a:r>
            <a:r>
              <a:rPr lang="en-GB" sz="2400" b="1" dirty="0">
                <a:solidFill>
                  <a:srgbClr val="FF0000"/>
                </a:solidFill>
              </a:rPr>
              <a:t>x</a:t>
            </a:r>
            <a:r>
              <a:rPr lang="en-GB" sz="2400" b="1" baseline="30000" dirty="0">
                <a:solidFill>
                  <a:srgbClr val="FF0000"/>
                </a:solidFill>
              </a:rPr>
              <a:t>2</a:t>
            </a:r>
            <a:r>
              <a:rPr lang="en-GB" sz="2400" b="1" dirty="0"/>
              <a:t> to the upper</a:t>
            </a:r>
            <a:br>
              <a:rPr lang="en-GB" sz="2400" b="1" dirty="0"/>
            </a:br>
            <a:r>
              <a:rPr lang="en-GB" sz="2400" b="1" dirty="0"/>
              <a:t>hyperplane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3F6016-A91E-E144-BB1D-FBEC181EFFA4}"/>
              </a:ext>
            </a:extLst>
          </p:cNvPr>
          <p:cNvSpPr txBox="1"/>
          <p:nvPr/>
        </p:nvSpPr>
        <p:spPr>
          <a:xfrm>
            <a:off x="2405588" y="370845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x</a:t>
            </a:r>
            <a:r>
              <a:rPr lang="en-QA" sz="2000" b="1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B519D-94C4-3446-B808-9F6EBA0AA1D7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2948081" y="3645133"/>
            <a:ext cx="672135" cy="48553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1DD2DF5-D8B3-7944-858C-2275437686EF}"/>
              </a:ext>
            </a:extLst>
          </p:cNvPr>
          <p:cNvSpPr txBox="1"/>
          <p:nvPr/>
        </p:nvSpPr>
        <p:spPr>
          <a:xfrm>
            <a:off x="3533817" y="317454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x</a:t>
            </a:r>
            <a:r>
              <a:rPr lang="en-QA" sz="2000" b="1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62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6" grpId="0"/>
      <p:bldP spid="37" grpId="0"/>
      <p:bldP spid="4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How can we solve this problem?</a:t>
                </a:r>
              </a:p>
              <a:p>
                <a:pPr lvl="1"/>
                <a:r>
                  <a:rPr lang="en-US" dirty="0"/>
                  <a:t>By normalizing the weight vector w (i.e.,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/>
                  <a:t>), thus making it a unit vector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318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1E96FFB-97C8-A141-965D-CEF7B33899EC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DBF8A5-1B19-E04F-A6E7-0AE32634BDCF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4C100E-12FF-914F-B9DE-0452270D8AE4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3FABCC-4649-E949-85B7-F1A3F9033EAE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7573D-6CD5-B344-9B87-397C00C87FD7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06D41-ED27-4044-AA3C-25AF0E6F7D06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7C1EC-AB5E-2247-B8F4-770EC55D0703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BE306-90C8-C042-B5FA-7C13A6C83B3C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4188D-8441-7C46-A7D2-68406F751F68}"/>
              </a:ext>
            </a:extLst>
          </p:cNvPr>
          <p:cNvSpPr/>
          <p:nvPr/>
        </p:nvSpPr>
        <p:spPr>
          <a:xfrm>
            <a:off x="3993940" y="3892565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A582-9A4F-D147-8491-FED50328E2ED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2793F-0090-9441-B974-4BAF2537B650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574B2-0421-874B-A1D7-6B03DE19245E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57E1F-D7B6-CA48-B343-6D5761AE5E02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370D1-9C8D-1344-9D91-43185D5D93C6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5E8DCC-B785-6D44-9507-B18076D02161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3CE2E-29B5-DC4A-92FC-3E9B3EEEB200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372272-50B1-9544-8355-D80272A5B402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9F5BDA-CCD3-0F4C-89DC-281279F5EE23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2017C0-A442-0548-9D09-06C8A1936BF4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1671D-9AA5-E945-97CD-FADA6E34B7B1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1CE390-36B2-9044-998C-692EAE35F4D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E68E1B-BA54-5B45-9399-102A9B7A9954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DC848-5EA8-0C47-8C6E-EBA9B4348E09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D26A659-5136-834C-AF08-90B88E535BB0}"/>
              </a:ext>
            </a:extLst>
          </p:cNvPr>
          <p:cNvCxnSpPr>
            <a:endCxn id="26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E4784E-94F5-DA4C-BDA8-22CD4E375331}"/>
              </a:ext>
            </a:extLst>
          </p:cNvPr>
          <p:cNvSpPr txBox="1"/>
          <p:nvPr/>
        </p:nvSpPr>
        <p:spPr>
          <a:xfrm>
            <a:off x="5852119" y="538688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0BE4A-30E0-C844-87C3-E94C26C88448}"/>
              </a:ext>
            </a:extLst>
          </p:cNvPr>
          <p:cNvSpPr txBox="1"/>
          <p:nvPr/>
        </p:nvSpPr>
        <p:spPr>
          <a:xfrm>
            <a:off x="1902358" y="6190341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-1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F098F44F-5F33-F441-B42F-FC30FDAF732F}"/>
              </a:ext>
            </a:extLst>
          </p:cNvPr>
          <p:cNvCxnSpPr/>
          <p:nvPr/>
        </p:nvCxnSpPr>
        <p:spPr>
          <a:xfrm flipV="1">
            <a:off x="5106974" y="5629925"/>
            <a:ext cx="638045" cy="135391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A6155B2-DA32-1F40-BD0A-1BD8C54C23A8}"/>
              </a:ext>
            </a:extLst>
          </p:cNvPr>
          <p:cNvCxnSpPr>
            <a:cxnSpLocks/>
            <a:endCxn id="29" idx="3"/>
          </p:cNvCxnSpPr>
          <p:nvPr/>
        </p:nvCxnSpPr>
        <p:spPr>
          <a:xfrm rot="10800000" flipV="1">
            <a:off x="3529727" y="6139992"/>
            <a:ext cx="787880" cy="28118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7DAD6F-ADA3-B148-AE65-6CAE74090A47}"/>
                  </a:ext>
                </a:extLst>
              </p:cNvPr>
              <p:cNvSpPr txBox="1"/>
              <p:nvPr/>
            </p:nvSpPr>
            <p:spPr>
              <a:xfrm>
                <a:off x="7027887" y="3285205"/>
                <a:ext cx="4861780" cy="847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The distance from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to x</a:t>
                </a:r>
                <a:r>
                  <a:rPr lang="en-GB" sz="2400" b="1" baseline="30000" dirty="0"/>
                  <a:t>1</a:t>
                </a:r>
                <a:r>
                  <a:rPr lang="en-GB" sz="2400" b="1" dirty="0"/>
                  <a:t> in units of </a:t>
                </a:r>
                <a:br>
                  <a:rPr lang="en-GB" sz="2400" b="1" dirty="0"/>
                </a:b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="1" dirty="0"/>
                  <a:t>is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GB" sz="2400" b="1" dirty="0"/>
                  <a:t>. That is,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7DAD6F-ADA3-B148-AE65-6CAE74090A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887" y="3285205"/>
                <a:ext cx="4861780" cy="847924"/>
              </a:xfrm>
              <a:prstGeom prst="rect">
                <a:avLst/>
              </a:prstGeom>
              <a:blipFill>
                <a:blip r:embed="rId3"/>
                <a:stretch>
                  <a:fillRect l="-6510" t="-22059" r="-781" b="-1058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223F6016-A91E-E144-BB1D-FBEC181EFFA4}"/>
              </a:ext>
            </a:extLst>
          </p:cNvPr>
          <p:cNvSpPr txBox="1"/>
          <p:nvPr/>
        </p:nvSpPr>
        <p:spPr>
          <a:xfrm>
            <a:off x="2405588" y="370845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x</a:t>
            </a:r>
            <a:r>
              <a:rPr lang="en-QA" sz="2000" b="1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B519D-94C4-3446-B808-9F6EBA0AA1D7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2948081" y="3645133"/>
            <a:ext cx="672135" cy="48553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1DD2DF5-D8B3-7944-858C-2275437686EF}"/>
              </a:ext>
            </a:extLst>
          </p:cNvPr>
          <p:cNvSpPr txBox="1"/>
          <p:nvPr/>
        </p:nvSpPr>
        <p:spPr>
          <a:xfrm>
            <a:off x="3533817" y="317454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x</a:t>
            </a:r>
            <a:r>
              <a:rPr lang="en-QA" sz="2000" b="1" baseline="30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C69227-6576-814B-88F4-ED4E399B1A00}"/>
                  </a:ext>
                </a:extLst>
              </p:cNvPr>
              <p:cNvSpPr txBox="1"/>
              <p:nvPr/>
            </p:nvSpPr>
            <p:spPr>
              <a:xfrm>
                <a:off x="8298076" y="4308756"/>
                <a:ext cx="2326278" cy="478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x</a:t>
                </a:r>
                <a:r>
                  <a:rPr lang="en-GB" sz="2400" b="1" baseline="30000" dirty="0"/>
                  <a:t>1</a:t>
                </a:r>
                <a:r>
                  <a:rPr lang="en-GB" sz="2400" b="1" dirty="0"/>
                  <a:t> =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endParaRPr lang="en-QA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7C69227-6576-814B-88F4-ED4E399B1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076" y="4308756"/>
                <a:ext cx="2326278" cy="478593"/>
              </a:xfrm>
              <a:prstGeom prst="rect">
                <a:avLst/>
              </a:prstGeom>
              <a:blipFill>
                <a:blip r:embed="rId4"/>
                <a:stretch>
                  <a:fillRect l="-3804" t="-118421" b="-19210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295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How can we solve this problem?</a:t>
                </a:r>
              </a:p>
              <a:p>
                <a:pPr lvl="1"/>
                <a:r>
                  <a:rPr lang="en-US" dirty="0"/>
                  <a:t>By normalizing the weight vector w (i.e.,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/>
                  <a:t>), thus making it a unit vector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318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1E96FFB-97C8-A141-965D-CEF7B33899EC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DBF8A5-1B19-E04F-A6E7-0AE32634BDCF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4C100E-12FF-914F-B9DE-0452270D8AE4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3FABCC-4649-E949-85B7-F1A3F9033EAE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7573D-6CD5-B344-9B87-397C00C87FD7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06D41-ED27-4044-AA3C-25AF0E6F7D06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7C1EC-AB5E-2247-B8F4-770EC55D0703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BE306-90C8-C042-B5FA-7C13A6C83B3C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4188D-8441-7C46-A7D2-68406F751F68}"/>
              </a:ext>
            </a:extLst>
          </p:cNvPr>
          <p:cNvSpPr/>
          <p:nvPr/>
        </p:nvSpPr>
        <p:spPr>
          <a:xfrm>
            <a:off x="3993940" y="3892565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A582-9A4F-D147-8491-FED50328E2ED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2793F-0090-9441-B974-4BAF2537B650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574B2-0421-874B-A1D7-6B03DE19245E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57E1F-D7B6-CA48-B343-6D5761AE5E02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370D1-9C8D-1344-9D91-43185D5D93C6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5E8DCC-B785-6D44-9507-B18076D02161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3CE2E-29B5-DC4A-92FC-3E9B3EEEB200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372272-50B1-9544-8355-D80272A5B402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9F5BDA-CCD3-0F4C-89DC-281279F5EE23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2017C0-A442-0548-9D09-06C8A1936BF4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1671D-9AA5-E945-97CD-FADA6E34B7B1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1CE390-36B2-9044-998C-692EAE35F4D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E68E1B-BA54-5B45-9399-102A9B7A9954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DC848-5EA8-0C47-8C6E-EBA9B4348E09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D26A659-5136-834C-AF08-90B88E535BB0}"/>
              </a:ext>
            </a:extLst>
          </p:cNvPr>
          <p:cNvCxnSpPr>
            <a:endCxn id="26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E4784E-94F5-DA4C-BDA8-22CD4E375331}"/>
              </a:ext>
            </a:extLst>
          </p:cNvPr>
          <p:cNvSpPr txBox="1"/>
          <p:nvPr/>
        </p:nvSpPr>
        <p:spPr>
          <a:xfrm>
            <a:off x="5852119" y="538688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0BE4A-30E0-C844-87C3-E94C26C88448}"/>
              </a:ext>
            </a:extLst>
          </p:cNvPr>
          <p:cNvSpPr txBox="1"/>
          <p:nvPr/>
        </p:nvSpPr>
        <p:spPr>
          <a:xfrm>
            <a:off x="1902358" y="6190341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-1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F098F44F-5F33-F441-B42F-FC30FDAF732F}"/>
              </a:ext>
            </a:extLst>
          </p:cNvPr>
          <p:cNvCxnSpPr/>
          <p:nvPr/>
        </p:nvCxnSpPr>
        <p:spPr>
          <a:xfrm flipV="1">
            <a:off x="5106974" y="5629925"/>
            <a:ext cx="638045" cy="135391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A6155B2-DA32-1F40-BD0A-1BD8C54C23A8}"/>
              </a:ext>
            </a:extLst>
          </p:cNvPr>
          <p:cNvCxnSpPr>
            <a:cxnSpLocks/>
            <a:endCxn id="29" idx="3"/>
          </p:cNvCxnSpPr>
          <p:nvPr/>
        </p:nvCxnSpPr>
        <p:spPr>
          <a:xfrm rot="10800000" flipV="1">
            <a:off x="3529727" y="6139992"/>
            <a:ext cx="787880" cy="28118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E7DAD6F-ADA3-B148-AE65-6CAE74090A47}"/>
              </a:ext>
            </a:extLst>
          </p:cNvPr>
          <p:cNvSpPr txBox="1"/>
          <p:nvPr/>
        </p:nvSpPr>
        <p:spPr>
          <a:xfrm>
            <a:off x="7027887" y="3285205"/>
            <a:ext cx="50060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Since x</a:t>
            </a:r>
            <a:r>
              <a:rPr lang="en-GB" sz="2400" b="1" baseline="30000" dirty="0"/>
              <a:t>1</a:t>
            </a:r>
            <a:r>
              <a:rPr lang="en-GB" sz="2400" b="1" dirty="0"/>
              <a:t> is on the hyperplane </a:t>
            </a:r>
            <a:br>
              <a:rPr lang="en-GB" sz="2400" b="1" dirty="0"/>
            </a:br>
            <a:r>
              <a:rPr lang="en-GB" sz="2400" b="1" dirty="0"/>
              <a:t>defined by </a:t>
            </a:r>
            <a:r>
              <a:rPr lang="en-GB" sz="2400" b="1" dirty="0" err="1"/>
              <a:t>w.x</a:t>
            </a:r>
            <a:r>
              <a:rPr lang="en-GB" sz="2400" b="1" dirty="0"/>
              <a:t> + b = +1, we know that</a:t>
            </a:r>
          </a:p>
          <a:p>
            <a:r>
              <a:rPr lang="en-GB" sz="2400" b="1" dirty="0"/>
              <a:t>w.x</a:t>
            </a:r>
            <a:r>
              <a:rPr lang="en-GB" sz="2400" b="1" baseline="30000" dirty="0"/>
              <a:t>1</a:t>
            </a:r>
            <a:r>
              <a:rPr lang="en-GB" sz="2400" b="1" dirty="0"/>
              <a:t> + b = 1. If we substitute for x</a:t>
            </a:r>
            <a:r>
              <a:rPr lang="en-GB" sz="2400" b="1" baseline="30000" dirty="0"/>
              <a:t>1</a:t>
            </a:r>
            <a:r>
              <a:rPr lang="en-GB" sz="2400" b="1" dirty="0"/>
              <a:t>:</a:t>
            </a:r>
          </a:p>
          <a:p>
            <a:pPr algn="ctr"/>
            <a:endParaRPr lang="en-GB" sz="2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3F6016-A91E-E144-BB1D-FBEC181EFFA4}"/>
              </a:ext>
            </a:extLst>
          </p:cNvPr>
          <p:cNvSpPr txBox="1"/>
          <p:nvPr/>
        </p:nvSpPr>
        <p:spPr>
          <a:xfrm>
            <a:off x="2405588" y="370845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x</a:t>
            </a:r>
            <a:r>
              <a:rPr lang="en-QA" sz="2000" b="1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B519D-94C4-3446-B808-9F6EBA0AA1D7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2948081" y="3645133"/>
            <a:ext cx="672135" cy="48553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1DD2DF5-D8B3-7944-858C-2275437686EF}"/>
              </a:ext>
            </a:extLst>
          </p:cNvPr>
          <p:cNvSpPr txBox="1"/>
          <p:nvPr/>
        </p:nvSpPr>
        <p:spPr>
          <a:xfrm>
            <a:off x="3533817" y="317454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x</a:t>
            </a:r>
            <a:r>
              <a:rPr lang="en-QA" sz="2000" b="1" baseline="30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279AC7-ED12-2540-9790-34719FF96FF2}"/>
                  </a:ext>
                </a:extLst>
              </p:cNvPr>
              <p:cNvSpPr txBox="1"/>
              <p:nvPr/>
            </p:nvSpPr>
            <p:spPr>
              <a:xfrm>
                <a:off x="8181007" y="4566024"/>
                <a:ext cx="3178820" cy="1603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x</a:t>
                </a:r>
                <a:r>
                  <a:rPr lang="en-GB" sz="2400" b="1" baseline="30000" dirty="0"/>
                  <a:t>1</a:t>
                </a:r>
                <a:r>
                  <a:rPr lang="en-GB" sz="2400" b="1" dirty="0"/>
                  <a:t> =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endParaRPr lang="en-QA" sz="2400" dirty="0"/>
              </a:p>
              <a:p>
                <a:pPr algn="ctr"/>
                <a:r>
                  <a:rPr lang="en-GB" sz="2400" b="1" dirty="0"/>
                  <a:t>≣</a:t>
                </a:r>
              </a:p>
              <a:p>
                <a:pPr algn="ctr"/>
                <a:r>
                  <a:rPr lang="en-GB" sz="2400" b="1" dirty="0"/>
                  <a:t>w.(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GB" sz="2400" b="1" dirty="0"/>
                  <a:t>) + b = 1</a:t>
                </a:r>
              </a:p>
              <a:p>
                <a:endParaRPr lang="en-QA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279AC7-ED12-2540-9790-34719FF96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007" y="4566024"/>
                <a:ext cx="3178820" cy="1603516"/>
              </a:xfrm>
              <a:prstGeom prst="rect">
                <a:avLst/>
              </a:prstGeom>
              <a:blipFill>
                <a:blip r:embed="rId3"/>
                <a:stretch>
                  <a:fillRect l="-3187" t="-35433" r="-2390" b="-3385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5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How can we solve this problem?</a:t>
                </a:r>
              </a:p>
              <a:p>
                <a:pPr lvl="1"/>
                <a:r>
                  <a:rPr lang="en-US" dirty="0"/>
                  <a:t>By normalizing the weight vector w (i.e.,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/>
                  <a:t>), thus making it a unit vector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318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1E96FFB-97C8-A141-965D-CEF7B33899EC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DBF8A5-1B19-E04F-A6E7-0AE32634BDCF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4C100E-12FF-914F-B9DE-0452270D8AE4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3FABCC-4649-E949-85B7-F1A3F9033EAE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7573D-6CD5-B344-9B87-397C00C87FD7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06D41-ED27-4044-AA3C-25AF0E6F7D06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7C1EC-AB5E-2247-B8F4-770EC55D0703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BE306-90C8-C042-B5FA-7C13A6C83B3C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4188D-8441-7C46-A7D2-68406F751F68}"/>
              </a:ext>
            </a:extLst>
          </p:cNvPr>
          <p:cNvSpPr/>
          <p:nvPr/>
        </p:nvSpPr>
        <p:spPr>
          <a:xfrm>
            <a:off x="3993940" y="3892565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A582-9A4F-D147-8491-FED50328E2ED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2793F-0090-9441-B974-4BAF2537B650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574B2-0421-874B-A1D7-6B03DE19245E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57E1F-D7B6-CA48-B343-6D5761AE5E02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370D1-9C8D-1344-9D91-43185D5D93C6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5E8DCC-B785-6D44-9507-B18076D02161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3CE2E-29B5-DC4A-92FC-3E9B3EEEB200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372272-50B1-9544-8355-D80272A5B402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9F5BDA-CCD3-0F4C-89DC-281279F5EE23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2017C0-A442-0548-9D09-06C8A1936BF4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1671D-9AA5-E945-97CD-FADA6E34B7B1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1CE390-36B2-9044-998C-692EAE35F4D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E68E1B-BA54-5B45-9399-102A9B7A9954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DC848-5EA8-0C47-8C6E-EBA9B4348E09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D26A659-5136-834C-AF08-90B88E535BB0}"/>
              </a:ext>
            </a:extLst>
          </p:cNvPr>
          <p:cNvCxnSpPr>
            <a:endCxn id="26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E4784E-94F5-DA4C-BDA8-22CD4E375331}"/>
              </a:ext>
            </a:extLst>
          </p:cNvPr>
          <p:cNvSpPr txBox="1"/>
          <p:nvPr/>
        </p:nvSpPr>
        <p:spPr>
          <a:xfrm>
            <a:off x="5852119" y="538688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0BE4A-30E0-C844-87C3-E94C26C88448}"/>
              </a:ext>
            </a:extLst>
          </p:cNvPr>
          <p:cNvSpPr txBox="1"/>
          <p:nvPr/>
        </p:nvSpPr>
        <p:spPr>
          <a:xfrm>
            <a:off x="1902358" y="6190341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-1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F098F44F-5F33-F441-B42F-FC30FDAF732F}"/>
              </a:ext>
            </a:extLst>
          </p:cNvPr>
          <p:cNvCxnSpPr/>
          <p:nvPr/>
        </p:nvCxnSpPr>
        <p:spPr>
          <a:xfrm flipV="1">
            <a:off x="5106974" y="5629925"/>
            <a:ext cx="638045" cy="135391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A6155B2-DA32-1F40-BD0A-1BD8C54C23A8}"/>
              </a:ext>
            </a:extLst>
          </p:cNvPr>
          <p:cNvCxnSpPr>
            <a:cxnSpLocks/>
            <a:endCxn id="29" idx="3"/>
          </p:cNvCxnSpPr>
          <p:nvPr/>
        </p:nvCxnSpPr>
        <p:spPr>
          <a:xfrm rot="10800000" flipV="1">
            <a:off x="3529727" y="6139992"/>
            <a:ext cx="787880" cy="28118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E7DAD6F-ADA3-B148-AE65-6CAE74090A47}"/>
              </a:ext>
            </a:extLst>
          </p:cNvPr>
          <p:cNvSpPr txBox="1"/>
          <p:nvPr/>
        </p:nvSpPr>
        <p:spPr>
          <a:xfrm>
            <a:off x="7027887" y="2889787"/>
            <a:ext cx="357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Regrouping terms, we see: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B519D-94C4-3446-B808-9F6EBA0AA1D7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2948081" y="3645133"/>
            <a:ext cx="672135" cy="48553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4FDCBA-8CE2-7D4D-B4C1-F29CF74821E9}"/>
                  </a:ext>
                </a:extLst>
              </p:cNvPr>
              <p:cNvSpPr txBox="1"/>
              <p:nvPr/>
            </p:nvSpPr>
            <p:spPr>
              <a:xfrm>
                <a:off x="8181007" y="3288914"/>
                <a:ext cx="3206968" cy="2359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x</a:t>
                </a:r>
                <a:r>
                  <a:rPr lang="en-GB" sz="2400" b="1" baseline="30000" dirty="0"/>
                  <a:t>1</a:t>
                </a:r>
                <a:r>
                  <a:rPr lang="en-GB" sz="2400" b="1" dirty="0"/>
                  <a:t> =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endParaRPr lang="en-QA" sz="2400" dirty="0"/>
              </a:p>
              <a:p>
                <a:pPr algn="ctr"/>
                <a:r>
                  <a:rPr lang="en-GB" sz="2400" b="1" dirty="0"/>
                  <a:t>≣</a:t>
                </a:r>
              </a:p>
              <a:p>
                <a:pPr algn="ctr"/>
                <a:r>
                  <a:rPr lang="en-GB" sz="2400" b="1" dirty="0"/>
                  <a:t>w.(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GB" sz="2400" b="1" dirty="0"/>
                  <a:t>) + b = 1</a:t>
                </a:r>
              </a:p>
              <a:p>
                <a:pPr algn="ctr"/>
                <a:r>
                  <a:rPr lang="en-GB" sz="2400" b="1" dirty="0"/>
                  <a:t>≣</a:t>
                </a:r>
              </a:p>
              <a:p>
                <a:pPr algn="ctr"/>
                <a:r>
                  <a:rPr lang="en-GB" sz="2400" b="1" dirty="0"/>
                  <a:t>w.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b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GB" sz="2400" b="1" dirty="0"/>
                  <a:t> = 1</a:t>
                </a:r>
              </a:p>
              <a:p>
                <a:endParaRPr lang="en-QA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4FDCBA-8CE2-7D4D-B4C1-F29CF7482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007" y="3288914"/>
                <a:ext cx="3206968" cy="2359107"/>
              </a:xfrm>
              <a:prstGeom prst="rect">
                <a:avLst/>
              </a:prstGeom>
              <a:blipFill>
                <a:blip r:embed="rId3"/>
                <a:stretch>
                  <a:fillRect l="-3162" t="-24194" r="-2372" b="-2311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E82CD5B-018B-C445-9735-233170F62537}"/>
              </a:ext>
            </a:extLst>
          </p:cNvPr>
          <p:cNvSpPr/>
          <p:nvPr/>
        </p:nvSpPr>
        <p:spPr>
          <a:xfrm rot="5400000">
            <a:off x="8760275" y="4837157"/>
            <a:ext cx="101480" cy="799880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448F8C-2679-ED44-A288-9A395890EAD9}"/>
              </a:ext>
            </a:extLst>
          </p:cNvPr>
          <p:cNvSpPr txBox="1"/>
          <p:nvPr/>
        </p:nvSpPr>
        <p:spPr>
          <a:xfrm>
            <a:off x="8601685" y="5357741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-1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102C7D-0449-7945-AFAE-42A0B01056B8}"/>
              </a:ext>
            </a:extLst>
          </p:cNvPr>
          <p:cNvSpPr txBox="1"/>
          <p:nvPr/>
        </p:nvSpPr>
        <p:spPr>
          <a:xfrm>
            <a:off x="2405588" y="370845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x</a:t>
            </a:r>
            <a:r>
              <a:rPr lang="en-QA" sz="2000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B8BC95-85E0-494C-9347-09475EA6754D}"/>
              </a:ext>
            </a:extLst>
          </p:cNvPr>
          <p:cNvSpPr txBox="1"/>
          <p:nvPr/>
        </p:nvSpPr>
        <p:spPr>
          <a:xfrm>
            <a:off x="3533817" y="317454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x</a:t>
            </a:r>
            <a:r>
              <a:rPr lang="en-QA" sz="2000" b="1" baseline="30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9898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How can we solve this problem?</a:t>
                </a:r>
              </a:p>
              <a:p>
                <a:pPr lvl="1"/>
                <a:r>
                  <a:rPr lang="en-US" dirty="0"/>
                  <a:t>By normalizing the weight vector w (i.e.,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/>
                  <a:t>), thus making it a unit vector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318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1E96FFB-97C8-A141-965D-CEF7B33899EC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DBF8A5-1B19-E04F-A6E7-0AE32634BDCF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4C100E-12FF-914F-B9DE-0452270D8AE4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3FABCC-4649-E949-85B7-F1A3F9033EAE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7573D-6CD5-B344-9B87-397C00C87FD7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06D41-ED27-4044-AA3C-25AF0E6F7D06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7C1EC-AB5E-2247-B8F4-770EC55D0703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BE306-90C8-C042-B5FA-7C13A6C83B3C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4188D-8441-7C46-A7D2-68406F751F68}"/>
              </a:ext>
            </a:extLst>
          </p:cNvPr>
          <p:cNvSpPr/>
          <p:nvPr/>
        </p:nvSpPr>
        <p:spPr>
          <a:xfrm>
            <a:off x="3993940" y="3892565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A582-9A4F-D147-8491-FED50328E2ED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2793F-0090-9441-B974-4BAF2537B650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574B2-0421-874B-A1D7-6B03DE19245E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57E1F-D7B6-CA48-B343-6D5761AE5E02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370D1-9C8D-1344-9D91-43185D5D93C6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5E8DCC-B785-6D44-9507-B18076D02161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3CE2E-29B5-DC4A-92FC-3E9B3EEEB200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372272-50B1-9544-8355-D80272A5B402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9F5BDA-CCD3-0F4C-89DC-281279F5EE23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2017C0-A442-0548-9D09-06C8A1936BF4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1671D-9AA5-E945-97CD-FADA6E34B7B1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1CE390-36B2-9044-998C-692EAE35F4D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E68E1B-BA54-5B45-9399-102A9B7A9954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DC848-5EA8-0C47-8C6E-EBA9B4348E09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D26A659-5136-834C-AF08-90B88E535BB0}"/>
              </a:ext>
            </a:extLst>
          </p:cNvPr>
          <p:cNvCxnSpPr>
            <a:endCxn id="26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E4784E-94F5-DA4C-BDA8-22CD4E375331}"/>
              </a:ext>
            </a:extLst>
          </p:cNvPr>
          <p:cNvSpPr txBox="1"/>
          <p:nvPr/>
        </p:nvSpPr>
        <p:spPr>
          <a:xfrm>
            <a:off x="5852119" y="538688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0BE4A-30E0-C844-87C3-E94C26C88448}"/>
              </a:ext>
            </a:extLst>
          </p:cNvPr>
          <p:cNvSpPr txBox="1"/>
          <p:nvPr/>
        </p:nvSpPr>
        <p:spPr>
          <a:xfrm>
            <a:off x="1902358" y="6190341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-1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F098F44F-5F33-F441-B42F-FC30FDAF732F}"/>
              </a:ext>
            </a:extLst>
          </p:cNvPr>
          <p:cNvCxnSpPr/>
          <p:nvPr/>
        </p:nvCxnSpPr>
        <p:spPr>
          <a:xfrm flipV="1">
            <a:off x="5106974" y="5629925"/>
            <a:ext cx="638045" cy="135391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A6155B2-DA32-1F40-BD0A-1BD8C54C23A8}"/>
              </a:ext>
            </a:extLst>
          </p:cNvPr>
          <p:cNvCxnSpPr>
            <a:cxnSpLocks/>
            <a:endCxn id="29" idx="3"/>
          </p:cNvCxnSpPr>
          <p:nvPr/>
        </p:nvCxnSpPr>
        <p:spPr>
          <a:xfrm rot="10800000" flipV="1">
            <a:off x="3529727" y="6139992"/>
            <a:ext cx="787880" cy="28118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E7DAD6F-ADA3-B148-AE65-6CAE74090A47}"/>
              </a:ext>
            </a:extLst>
          </p:cNvPr>
          <p:cNvSpPr txBox="1"/>
          <p:nvPr/>
        </p:nvSpPr>
        <p:spPr>
          <a:xfrm>
            <a:off x="7027887" y="2889787"/>
            <a:ext cx="357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Regrouping terms, we see: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3F6016-A91E-E144-BB1D-FBEC181EFFA4}"/>
              </a:ext>
            </a:extLst>
          </p:cNvPr>
          <p:cNvSpPr txBox="1"/>
          <p:nvPr/>
        </p:nvSpPr>
        <p:spPr>
          <a:xfrm>
            <a:off x="2405588" y="370845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x</a:t>
            </a:r>
            <a:r>
              <a:rPr lang="en-QA" sz="2000" b="1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B519D-94C4-3446-B808-9F6EBA0AA1D7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2948081" y="3645133"/>
            <a:ext cx="672135" cy="48553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1DD2DF5-D8B3-7944-858C-2275437686EF}"/>
              </a:ext>
            </a:extLst>
          </p:cNvPr>
          <p:cNvSpPr txBox="1"/>
          <p:nvPr/>
        </p:nvSpPr>
        <p:spPr>
          <a:xfrm>
            <a:off x="3533817" y="317454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x</a:t>
            </a:r>
            <a:r>
              <a:rPr lang="en-QA" sz="2000" b="1" baseline="30000" dirty="0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4FDCBA-8CE2-7D4D-B4C1-F29CF74821E9}"/>
                  </a:ext>
                </a:extLst>
              </p:cNvPr>
              <p:cNvSpPr txBox="1"/>
              <p:nvPr/>
            </p:nvSpPr>
            <p:spPr>
              <a:xfrm>
                <a:off x="8848337" y="5150908"/>
                <a:ext cx="1872307" cy="2054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b="1" dirty="0"/>
                  <a:t>≣</a:t>
                </a:r>
              </a:p>
              <a:p>
                <a:pPr algn="ctr"/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sSup>
                          <m:sSup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e>
                          <m:sup>
                            <m:r>
                              <a:rPr lang="en-GB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GB" sz="2400" b="1" dirty="0"/>
                  <a:t> = 1</a:t>
                </a:r>
              </a:p>
              <a:p>
                <a:pPr algn="ctr"/>
                <a:r>
                  <a:rPr lang="en-GB" sz="2400" b="1" dirty="0"/>
                  <a:t>≣</a:t>
                </a:r>
              </a:p>
              <a:p>
                <a:pPr algn="ctr"/>
                <a:r>
                  <a:rPr lang="en-GB" sz="2400" b="1" dirty="0">
                    <a:solidFill>
                      <a:srgbClr val="FFC000"/>
                    </a:solidFill>
                  </a:rPr>
                  <a:t>𝛾 </a:t>
                </a:r>
                <a:r>
                  <a:rPr lang="en-GB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endParaRPr lang="en-GB" sz="2400" b="1" dirty="0"/>
              </a:p>
              <a:p>
                <a:pPr algn="ctr"/>
                <a:endParaRPr lang="en-QA" sz="24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4FDCBA-8CE2-7D4D-B4C1-F29CF7482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8337" y="5150908"/>
                <a:ext cx="1872307" cy="2054152"/>
              </a:xfrm>
              <a:prstGeom prst="rect">
                <a:avLst/>
              </a:prstGeom>
              <a:blipFill>
                <a:blip r:embed="rId3"/>
                <a:stretch>
                  <a:fillRect l="-4698" t="-16564" r="-4698" b="-251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5E4C09-BAEB-2046-BDE6-09EB387D35A7}"/>
                  </a:ext>
                </a:extLst>
              </p:cNvPr>
              <p:cNvSpPr txBox="1"/>
              <p:nvPr/>
            </p:nvSpPr>
            <p:spPr>
              <a:xfrm>
                <a:off x="8181007" y="3288914"/>
                <a:ext cx="3206968" cy="2359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x</a:t>
                </a:r>
                <a:r>
                  <a:rPr lang="en-GB" sz="2400" b="1" baseline="30000" dirty="0"/>
                  <a:t>1</a:t>
                </a:r>
                <a:r>
                  <a:rPr lang="en-GB" sz="2400" b="1" dirty="0"/>
                  <a:t> =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endParaRPr lang="en-QA" sz="2400" dirty="0"/>
              </a:p>
              <a:p>
                <a:pPr algn="ctr"/>
                <a:r>
                  <a:rPr lang="en-GB" sz="2400" b="1" dirty="0"/>
                  <a:t>≣</a:t>
                </a:r>
              </a:p>
              <a:p>
                <a:pPr algn="ctr"/>
                <a:r>
                  <a:rPr lang="en-GB" sz="2400" b="1" dirty="0"/>
                  <a:t>w.(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GB" sz="2400" b="1" dirty="0"/>
                  <a:t>) + b = 1</a:t>
                </a:r>
              </a:p>
              <a:p>
                <a:pPr algn="ctr"/>
                <a:r>
                  <a:rPr lang="en-GB" sz="2400" b="1" dirty="0"/>
                  <a:t>≣</a:t>
                </a:r>
              </a:p>
              <a:p>
                <a:pPr algn="ctr"/>
                <a:r>
                  <a:rPr lang="en-GB" sz="2400" b="1" dirty="0"/>
                  <a:t>w.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x</a:t>
                </a:r>
                <a:r>
                  <a:rPr lang="en-GB" sz="24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GB" sz="2400" b="1" dirty="0"/>
                  <a:t> + b + 2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GB" sz="2400" b="1" dirty="0"/>
                  <a:t> = 1</a:t>
                </a:r>
              </a:p>
              <a:p>
                <a:endParaRPr lang="en-QA" sz="24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85E4C09-BAEB-2046-BDE6-09EB387D3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007" y="3288914"/>
                <a:ext cx="3206968" cy="2359107"/>
              </a:xfrm>
              <a:prstGeom prst="rect">
                <a:avLst/>
              </a:prstGeom>
              <a:blipFill>
                <a:blip r:embed="rId4"/>
                <a:stretch>
                  <a:fillRect l="-3162" t="-24194" r="-2372" b="-2311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08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>
                    <a:solidFill>
                      <a:srgbClr val="00B0F0"/>
                    </a:solidFill>
                  </a:rPr>
                  <a:t>How can we solve this problem?</a:t>
                </a:r>
              </a:p>
              <a:p>
                <a:pPr lvl="1"/>
                <a:r>
                  <a:rPr lang="en-US" dirty="0"/>
                  <a:t>By normalizing the weight vector w (i.e.,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r>
                  <a:rPr lang="en-US" dirty="0"/>
                  <a:t>), thus making it a unit vector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318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1E96FFB-97C8-A141-965D-CEF7B33899EC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8DBF8A5-1B19-E04F-A6E7-0AE32634BDCF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4C100E-12FF-914F-B9DE-0452270D8AE4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3FABCC-4649-E949-85B7-F1A3F9033EAE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7573D-6CD5-B344-9B87-397C00C87FD7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E06D41-ED27-4044-AA3C-25AF0E6F7D06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7C1EC-AB5E-2247-B8F4-770EC55D0703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FBE306-90C8-C042-B5FA-7C13A6C83B3C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64188D-8441-7C46-A7D2-68406F751F68}"/>
              </a:ext>
            </a:extLst>
          </p:cNvPr>
          <p:cNvSpPr/>
          <p:nvPr/>
        </p:nvSpPr>
        <p:spPr>
          <a:xfrm>
            <a:off x="3993940" y="3892565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BA582-9A4F-D147-8491-FED50328E2ED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C2793F-0090-9441-B974-4BAF2537B650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7574B2-0421-874B-A1D7-6B03DE19245E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C57E1F-D7B6-CA48-B343-6D5761AE5E02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A370D1-9C8D-1344-9D91-43185D5D93C6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5E8DCC-B785-6D44-9507-B18076D02161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3CE2E-29B5-DC4A-92FC-3E9B3EEEB200}"/>
              </a:ext>
            </a:extLst>
          </p:cNvPr>
          <p:cNvCxnSpPr>
            <a:cxnSpLocks/>
          </p:cNvCxnSpPr>
          <p:nvPr/>
        </p:nvCxnSpPr>
        <p:spPr>
          <a:xfrm>
            <a:off x="2525863" y="3445199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372272-50B1-9544-8355-D80272A5B402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9F5BDA-CCD3-0F4C-89DC-281279F5EE23}"/>
              </a:ext>
            </a:extLst>
          </p:cNvPr>
          <p:cNvCxnSpPr>
            <a:cxnSpLocks/>
          </p:cNvCxnSpPr>
          <p:nvPr/>
        </p:nvCxnSpPr>
        <p:spPr>
          <a:xfrm>
            <a:off x="2874832" y="3256198"/>
            <a:ext cx="1854080" cy="27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2017C0-A442-0548-9D09-06C8A1936BF4}"/>
              </a:ext>
            </a:extLst>
          </p:cNvPr>
          <p:cNvCxnSpPr>
            <a:cxnSpLocks/>
          </p:cNvCxnSpPr>
          <p:nvPr/>
        </p:nvCxnSpPr>
        <p:spPr>
          <a:xfrm flipV="1">
            <a:off x="4459981" y="5326382"/>
            <a:ext cx="298024" cy="201753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971671D-9AA5-E945-97CD-FADA6E34B7B1}"/>
              </a:ext>
            </a:extLst>
          </p:cNvPr>
          <p:cNvCxnSpPr>
            <a:cxnSpLocks/>
          </p:cNvCxnSpPr>
          <p:nvPr/>
        </p:nvCxnSpPr>
        <p:spPr>
          <a:xfrm flipH="1">
            <a:off x="4240314" y="5717135"/>
            <a:ext cx="298419" cy="2018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01CE390-36B2-9044-998C-692EAE35F4DC}"/>
              </a:ext>
            </a:extLst>
          </p:cNvPr>
          <p:cNvSpPr txBox="1"/>
          <p:nvPr/>
        </p:nvSpPr>
        <p:spPr>
          <a:xfrm>
            <a:off x="4376101" y="5091391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E68E1B-BA54-5B45-9399-102A9B7A9954}"/>
              </a:ext>
            </a:extLst>
          </p:cNvPr>
          <p:cNvSpPr/>
          <p:nvPr/>
        </p:nvSpPr>
        <p:spPr>
          <a:xfrm>
            <a:off x="4302494" y="576531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CDC848-5EA8-0C47-8C6E-EBA9B4348E09}"/>
              </a:ext>
            </a:extLst>
          </p:cNvPr>
          <p:cNvSpPr txBox="1"/>
          <p:nvPr/>
        </p:nvSpPr>
        <p:spPr>
          <a:xfrm>
            <a:off x="4757715" y="6190341"/>
            <a:ext cx="1532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0</a:t>
            </a:r>
          </a:p>
        </p:txBody>
      </p:sp>
      <p:cxnSp>
        <p:nvCxnSpPr>
          <p:cNvPr id="27" name="Curved Connector 26">
            <a:extLst>
              <a:ext uri="{FF2B5EF4-FFF2-40B4-BE49-F238E27FC236}">
                <a16:creationId xmlns:a16="http://schemas.microsoft.com/office/drawing/2014/main" id="{9D26A659-5136-834C-AF08-90B88E535BB0}"/>
              </a:ext>
            </a:extLst>
          </p:cNvPr>
          <p:cNvCxnSpPr>
            <a:endCxn id="26" idx="0"/>
          </p:cNvCxnSpPr>
          <p:nvPr/>
        </p:nvCxnSpPr>
        <p:spPr>
          <a:xfrm>
            <a:off x="4711981" y="5988983"/>
            <a:ext cx="812130" cy="201358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0E4784E-94F5-DA4C-BDA8-22CD4E375331}"/>
              </a:ext>
            </a:extLst>
          </p:cNvPr>
          <p:cNvSpPr txBox="1"/>
          <p:nvPr/>
        </p:nvSpPr>
        <p:spPr>
          <a:xfrm>
            <a:off x="5852119" y="5386884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0BE4A-30E0-C844-87C3-E94C26C88448}"/>
              </a:ext>
            </a:extLst>
          </p:cNvPr>
          <p:cNvSpPr txBox="1"/>
          <p:nvPr/>
        </p:nvSpPr>
        <p:spPr>
          <a:xfrm>
            <a:off x="1902358" y="6190341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+ b = -1</a:t>
            </a: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F098F44F-5F33-F441-B42F-FC30FDAF732F}"/>
              </a:ext>
            </a:extLst>
          </p:cNvPr>
          <p:cNvCxnSpPr/>
          <p:nvPr/>
        </p:nvCxnSpPr>
        <p:spPr>
          <a:xfrm flipV="1">
            <a:off x="5106974" y="5629925"/>
            <a:ext cx="638045" cy="135391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0A6155B2-DA32-1F40-BD0A-1BD8C54C23A8}"/>
              </a:ext>
            </a:extLst>
          </p:cNvPr>
          <p:cNvCxnSpPr>
            <a:cxnSpLocks/>
            <a:endCxn id="29" idx="3"/>
          </p:cNvCxnSpPr>
          <p:nvPr/>
        </p:nvCxnSpPr>
        <p:spPr>
          <a:xfrm rot="10800000" flipV="1">
            <a:off x="3529727" y="6139992"/>
            <a:ext cx="787880" cy="281181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E7DAD6F-ADA3-B148-AE65-6CAE74090A47}"/>
              </a:ext>
            </a:extLst>
          </p:cNvPr>
          <p:cNvSpPr txBox="1"/>
          <p:nvPr/>
        </p:nvSpPr>
        <p:spPr>
          <a:xfrm>
            <a:off x="7027887" y="2889787"/>
            <a:ext cx="357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Regrouping terms, we see: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3F6016-A91E-E144-BB1D-FBEC181EFFA4}"/>
              </a:ext>
            </a:extLst>
          </p:cNvPr>
          <p:cNvSpPr txBox="1"/>
          <p:nvPr/>
        </p:nvSpPr>
        <p:spPr>
          <a:xfrm>
            <a:off x="2405588" y="370845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FF0000"/>
                </a:solidFill>
              </a:rPr>
              <a:t>x</a:t>
            </a:r>
            <a:r>
              <a:rPr lang="en-QA" sz="2000" b="1" baseline="30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B519D-94C4-3446-B808-9F6EBA0AA1D7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2948081" y="3645133"/>
            <a:ext cx="672135" cy="485531"/>
          </a:xfrm>
          <a:prstGeom prst="straightConnector1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1DD2DF5-D8B3-7944-858C-2275437686EF}"/>
              </a:ext>
            </a:extLst>
          </p:cNvPr>
          <p:cNvSpPr txBox="1"/>
          <p:nvPr/>
        </p:nvSpPr>
        <p:spPr>
          <a:xfrm>
            <a:off x="3533817" y="317454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x</a:t>
            </a:r>
            <a:r>
              <a:rPr lang="en-QA" sz="2000" b="1" baseline="30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4FDCBA-8CE2-7D4D-B4C1-F29CF74821E9}"/>
                  </a:ext>
                </a:extLst>
              </p:cNvPr>
              <p:cNvSpPr txBox="1"/>
              <p:nvPr/>
            </p:nvSpPr>
            <p:spPr>
              <a:xfrm>
                <a:off x="8837000" y="3411240"/>
                <a:ext cx="1277914" cy="849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rgbClr val="FFC000"/>
                    </a:solidFill>
                  </a:rPr>
                  <a:t>𝛾 </a:t>
                </a:r>
                <a:r>
                  <a:rPr lang="en-GB" sz="24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GB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den>
                    </m:f>
                  </m:oMath>
                </a14:m>
                <a:endParaRPr lang="en-GB" sz="2400" b="1" dirty="0"/>
              </a:p>
              <a:p>
                <a:pPr algn="ctr"/>
                <a:endParaRPr lang="en-QA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4FDCBA-8CE2-7D4D-B4C1-F29CF7482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7000" y="3411240"/>
                <a:ext cx="1277914" cy="849976"/>
              </a:xfrm>
              <a:prstGeom prst="rect">
                <a:avLst/>
              </a:prstGeom>
              <a:blipFill>
                <a:blip r:embed="rId3"/>
                <a:stretch>
                  <a:fillRect l="-7921" t="-67647" b="-6176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70C0C95-7DBF-1C4B-AB1F-D34E353F048F}"/>
                  </a:ext>
                </a:extLst>
              </p:cNvPr>
              <p:cNvSpPr txBox="1"/>
              <p:nvPr/>
            </p:nvSpPr>
            <p:spPr>
              <a:xfrm>
                <a:off x="7027887" y="4153307"/>
                <a:ext cx="474136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400" b="1" i="1" dirty="0"/>
                  <a:t>Hence, maximizing </a:t>
                </a:r>
                <a:r>
                  <a:rPr lang="en-GB" sz="2400" b="1" i="1" dirty="0">
                    <a:solidFill>
                      <a:srgbClr val="FFC000"/>
                    </a:solidFill>
                  </a:rPr>
                  <a:t>𝛾</a:t>
                </a:r>
                <a:r>
                  <a:rPr lang="en-QA" sz="2400" b="1" i="1" dirty="0"/>
                  <a:t> is the same as </a:t>
                </a:r>
                <a:br>
                  <a:rPr lang="en-QA" sz="2400" b="1" i="1" dirty="0"/>
                </a:br>
                <a:r>
                  <a:rPr lang="en-QA" sz="2400" b="1" i="1" dirty="0"/>
                  <a:t>minimizing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endParaRPr lang="en-QA" sz="2400" b="1" i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70C0C95-7DBF-1C4B-AB1F-D34E353F0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887" y="4153307"/>
                <a:ext cx="4741363" cy="830997"/>
              </a:xfrm>
              <a:prstGeom prst="rect">
                <a:avLst/>
              </a:prstGeom>
              <a:blipFill>
                <a:blip r:embed="rId4"/>
                <a:stretch>
                  <a:fillRect l="-2139" t="-4478" r="-1070" b="-14925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1E4D0-DB96-DE4E-8A68-F2C933477ED4}"/>
              </a:ext>
            </a:extLst>
          </p:cNvPr>
          <p:cNvSpPr/>
          <p:nvPr/>
        </p:nvSpPr>
        <p:spPr>
          <a:xfrm>
            <a:off x="1184189" y="2598003"/>
            <a:ext cx="9823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Given a training set (x</a:t>
            </a:r>
            <a:r>
              <a:rPr lang="en-US" sz="2400" baseline="30000" dirty="0"/>
              <a:t>1</a:t>
            </a:r>
            <a:r>
              <a:rPr lang="en-US" sz="2400" dirty="0"/>
              <a:t>, y</a:t>
            </a:r>
            <a:r>
              <a:rPr lang="en-US" sz="2400" baseline="30000" dirty="0"/>
              <a:t>1</a:t>
            </a:r>
            <a:r>
              <a:rPr lang="en-US" sz="2400" dirty="0"/>
              <a:t>), (x</a:t>
            </a:r>
            <a:r>
              <a:rPr lang="en-US" sz="2400" baseline="30000" dirty="0"/>
              <a:t>2</a:t>
            </a:r>
            <a:r>
              <a:rPr lang="en-US" sz="2400" dirty="0"/>
              <a:t>, y</a:t>
            </a:r>
            <a:r>
              <a:rPr lang="en-US" sz="2400" baseline="30000" dirty="0"/>
              <a:t>2</a:t>
            </a:r>
            <a:r>
              <a:rPr lang="en-US" sz="2400" dirty="0"/>
              <a:t>), . . . , (</a:t>
            </a:r>
            <a:r>
              <a:rPr lang="en-US" sz="2400" dirty="0" err="1"/>
              <a:t>x</a:t>
            </a:r>
            <a:r>
              <a:rPr lang="en-US" sz="2400" baseline="30000" dirty="0" err="1"/>
              <a:t>n</a:t>
            </a:r>
            <a:r>
              <a:rPr lang="en-US" sz="2400" dirty="0"/>
              <a:t>, </a:t>
            </a:r>
            <a:r>
              <a:rPr lang="en-US" sz="2400" dirty="0" err="1"/>
              <a:t>y</a:t>
            </a:r>
            <a:r>
              <a:rPr lang="en-US" sz="2400" baseline="30000" dirty="0" err="1"/>
              <a:t>n</a:t>
            </a:r>
            <a:r>
              <a:rPr lang="en-US" sz="2400" dirty="0"/>
              <a:t>), </a:t>
            </a:r>
            <a:r>
              <a:rPr lang="en-US" sz="2400" b="1" u="sng" dirty="0"/>
              <a:t>maximize </a:t>
            </a:r>
            <a:r>
              <a:rPr lang="en-GB" sz="2400" b="1" u="sng" dirty="0">
                <a:solidFill>
                  <a:srgbClr val="FFC000"/>
                </a:solidFill>
              </a:rPr>
              <a:t>𝛾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(by varying </a:t>
            </a:r>
            <a:r>
              <a:rPr lang="en-US" sz="2400" b="1" dirty="0"/>
              <a:t>w</a:t>
            </a:r>
            <a:r>
              <a:rPr lang="en-US" sz="2400" dirty="0"/>
              <a:t> and b) subject to the constraint that for all </a:t>
            </a:r>
            <a:r>
              <a:rPr lang="en-US" sz="2400" dirty="0" err="1"/>
              <a:t>i</a:t>
            </a:r>
            <a:r>
              <a:rPr lang="en-US" sz="2400" dirty="0"/>
              <a:t> = 1, 2, . . . , n,</a:t>
            </a:r>
            <a:endParaRPr lang="en-US" sz="2400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D568B-825D-7445-A512-D458F53DFF70}"/>
              </a:ext>
            </a:extLst>
          </p:cNvPr>
          <p:cNvSpPr/>
          <p:nvPr/>
        </p:nvSpPr>
        <p:spPr>
          <a:xfrm>
            <a:off x="4515336" y="3887397"/>
            <a:ext cx="349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 err="1"/>
              <a:t>+b</a:t>
            </a:r>
            <a:r>
              <a:rPr lang="en-US" sz="2400" dirty="0"/>
              <a:t> ≥ 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+1</a:t>
            </a:r>
          </a:p>
          <a:p>
            <a:endParaRPr lang="en-US" sz="2400" dirty="0"/>
          </a:p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 ≤ </a:t>
            </a:r>
            <a:r>
              <a:rPr lang="en-GB" sz="2400" b="1" dirty="0">
                <a:solidFill>
                  <a:srgbClr val="FFC000"/>
                </a:solidFill>
              </a:rPr>
              <a:t>𝛾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−1 </a:t>
            </a:r>
          </a:p>
        </p:txBody>
      </p:sp>
      <p:sp>
        <p:nvSpPr>
          <p:cNvPr id="11" name="Left Bracket 10">
            <a:extLst>
              <a:ext uri="{FF2B5EF4-FFF2-40B4-BE49-F238E27FC236}">
                <a16:creationId xmlns:a16="http://schemas.microsoft.com/office/drawing/2014/main" id="{AE0AD6AA-F13A-804C-8BF4-F84447E132BF}"/>
              </a:ext>
            </a:extLst>
          </p:cNvPr>
          <p:cNvSpPr/>
          <p:nvPr/>
        </p:nvSpPr>
        <p:spPr>
          <a:xfrm>
            <a:off x="448894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12057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The biggest problem is when data is not linearly separable (</a:t>
            </a:r>
            <a:r>
              <a:rPr lang="en-US" b="1" i="1" dirty="0">
                <a:solidFill>
                  <a:srgbClr val="92D050"/>
                </a:solidFill>
              </a:rPr>
              <a:t>problem 1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4612F3-2EE2-564E-A5DC-064B5B6BBD4E}"/>
              </a:ext>
            </a:extLst>
          </p:cNvPr>
          <p:cNvSpPr/>
          <p:nvPr/>
        </p:nvSpPr>
        <p:spPr>
          <a:xfrm>
            <a:off x="2161806" y="377131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8CBA0A-9B20-5746-8177-A3151FE6BDF4}"/>
              </a:ext>
            </a:extLst>
          </p:cNvPr>
          <p:cNvSpPr/>
          <p:nvPr/>
        </p:nvSpPr>
        <p:spPr>
          <a:xfrm>
            <a:off x="4897517" y="430732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8D5A16-5731-EE40-86FC-E382DC9D5638}"/>
              </a:ext>
            </a:extLst>
          </p:cNvPr>
          <p:cNvSpPr/>
          <p:nvPr/>
        </p:nvSpPr>
        <p:spPr>
          <a:xfrm>
            <a:off x="2986031" y="420965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39F7A5-2368-1146-BFD6-3748E843CE09}"/>
              </a:ext>
            </a:extLst>
          </p:cNvPr>
          <p:cNvSpPr/>
          <p:nvPr/>
        </p:nvSpPr>
        <p:spPr>
          <a:xfrm>
            <a:off x="3967181" y="33674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6D3898-C17F-C340-A564-DA2FB26ADDBE}"/>
              </a:ext>
            </a:extLst>
          </p:cNvPr>
          <p:cNvSpPr/>
          <p:nvPr/>
        </p:nvSpPr>
        <p:spPr>
          <a:xfrm>
            <a:off x="3140050" y="496097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37ED62-DA93-A04A-BE4C-944034D3B2C6}"/>
              </a:ext>
            </a:extLst>
          </p:cNvPr>
          <p:cNvSpPr/>
          <p:nvPr/>
        </p:nvSpPr>
        <p:spPr>
          <a:xfrm>
            <a:off x="4044152" y="492568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E61B08-5770-A448-8367-63607E7D4583}"/>
              </a:ext>
            </a:extLst>
          </p:cNvPr>
          <p:cNvSpPr/>
          <p:nvPr/>
        </p:nvSpPr>
        <p:spPr>
          <a:xfrm>
            <a:off x="4480383" y="322123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C6B5DC-B9C2-D44D-8F4D-D8EE6912F3EA}"/>
              </a:ext>
            </a:extLst>
          </p:cNvPr>
          <p:cNvSpPr/>
          <p:nvPr/>
        </p:nvSpPr>
        <p:spPr>
          <a:xfrm>
            <a:off x="4253148" y="541572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783223-D007-A740-BEDB-B517CC7A0ABB}"/>
              </a:ext>
            </a:extLst>
          </p:cNvPr>
          <p:cNvSpPr/>
          <p:nvPr/>
        </p:nvSpPr>
        <p:spPr>
          <a:xfrm>
            <a:off x="2443439" y="407751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F12D2A-21AA-E44E-B567-A8B2AC583706}"/>
              </a:ext>
            </a:extLst>
          </p:cNvPr>
          <p:cNvSpPr/>
          <p:nvPr/>
        </p:nvSpPr>
        <p:spPr>
          <a:xfrm>
            <a:off x="5253369" y="4611817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0ECD7C-04E4-AF48-8BA7-A7F6CE709344}"/>
              </a:ext>
            </a:extLst>
          </p:cNvPr>
          <p:cNvSpPr/>
          <p:nvPr/>
        </p:nvSpPr>
        <p:spPr>
          <a:xfrm>
            <a:off x="5932902" y="398481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D964A3-F776-E341-AD13-C560606996E7}"/>
              </a:ext>
            </a:extLst>
          </p:cNvPr>
          <p:cNvSpPr/>
          <p:nvPr/>
        </p:nvSpPr>
        <p:spPr>
          <a:xfrm>
            <a:off x="6147577" y="454522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67944F-D547-494B-8A8B-744B71EA1D03}"/>
              </a:ext>
            </a:extLst>
          </p:cNvPr>
          <p:cNvCxnSpPr>
            <a:cxnSpLocks/>
          </p:cNvCxnSpPr>
          <p:nvPr/>
        </p:nvCxnSpPr>
        <p:spPr>
          <a:xfrm>
            <a:off x="2616020" y="3102454"/>
            <a:ext cx="2972065" cy="2574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DE0951-06F8-6940-8A12-2BEE5B9CF775}"/>
              </a:ext>
            </a:extLst>
          </p:cNvPr>
          <p:cNvSpPr txBox="1"/>
          <p:nvPr/>
        </p:nvSpPr>
        <p:spPr>
          <a:xfrm>
            <a:off x="7074022" y="3067197"/>
            <a:ext cx="5022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 this case, any line through the </a:t>
            </a:r>
            <a:br>
              <a:rPr lang="en-GB" sz="2400" b="1" dirty="0"/>
            </a:br>
            <a:r>
              <a:rPr lang="en-GB" sz="2400" b="1" dirty="0"/>
              <a:t>examples will yield examples of both </a:t>
            </a:r>
            <a:br>
              <a:rPr lang="en-GB" sz="2400" b="1" dirty="0"/>
            </a:br>
            <a:r>
              <a:rPr lang="en-GB" sz="2400" b="1" dirty="0"/>
              <a:t>classes on at least one of the sides!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8209C7A-04FF-F34C-9DD1-F425E7613A52}"/>
              </a:ext>
            </a:extLst>
          </p:cNvPr>
          <p:cNvSpPr/>
          <p:nvPr/>
        </p:nvSpPr>
        <p:spPr>
          <a:xfrm>
            <a:off x="2346678" y="468912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DEB159-4591-6E43-A2EE-3986BAB3E13A}"/>
              </a:ext>
            </a:extLst>
          </p:cNvPr>
          <p:cNvSpPr/>
          <p:nvPr/>
        </p:nvSpPr>
        <p:spPr>
          <a:xfrm>
            <a:off x="3585158" y="549579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E49E95-0AE3-D640-83CF-73D97EE11930}"/>
              </a:ext>
            </a:extLst>
          </p:cNvPr>
          <p:cNvSpPr/>
          <p:nvPr/>
        </p:nvSpPr>
        <p:spPr>
          <a:xfrm>
            <a:off x="4470458" y="586476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7C5610-6B02-334D-A384-23E0BCD45F72}"/>
              </a:ext>
            </a:extLst>
          </p:cNvPr>
          <p:cNvSpPr/>
          <p:nvPr/>
        </p:nvSpPr>
        <p:spPr>
          <a:xfrm>
            <a:off x="2116159" y="428992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713AD5-03A2-9949-A002-A48A3EC1CA1F}"/>
              </a:ext>
            </a:extLst>
          </p:cNvPr>
          <p:cNvSpPr/>
          <p:nvPr/>
        </p:nvSpPr>
        <p:spPr>
          <a:xfrm>
            <a:off x="3569609" y="3067197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479B24-BB17-D949-9949-54F3DB68F216}"/>
              </a:ext>
            </a:extLst>
          </p:cNvPr>
          <p:cNvSpPr/>
          <p:nvPr/>
        </p:nvSpPr>
        <p:spPr>
          <a:xfrm>
            <a:off x="4616307" y="376881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59965E-7D37-264D-B3C3-15624F738EF2}"/>
              </a:ext>
            </a:extLst>
          </p:cNvPr>
          <p:cNvSpPr/>
          <p:nvPr/>
        </p:nvSpPr>
        <p:spPr>
          <a:xfrm>
            <a:off x="5407413" y="397967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83523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20" grpId="0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CFCE6D7-8738-724B-ABB9-64573E24F473}"/>
              </a:ext>
            </a:extLst>
          </p:cNvPr>
          <p:cNvSpPr txBox="1"/>
          <p:nvPr/>
        </p:nvSpPr>
        <p:spPr>
          <a:xfrm>
            <a:off x="7612022" y="3887396"/>
            <a:ext cx="4073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But, why would this constraint</a:t>
            </a:r>
          </a:p>
          <a:p>
            <a:r>
              <a:rPr lang="en-GB" sz="2400" b="1" dirty="0"/>
              <a:t>serve in materializing </a:t>
            </a:r>
            <a:r>
              <a:rPr lang="en-GB" sz="2400" b="1" i="1" dirty="0"/>
              <a:t>large </a:t>
            </a:r>
          </a:p>
          <a:p>
            <a:r>
              <a:rPr lang="en-GB" sz="2400" b="1" i="1" dirty="0"/>
              <a:t>margin classification</a:t>
            </a:r>
            <a:r>
              <a:rPr lang="en-GB" sz="2400" b="1" dirty="0"/>
              <a:t>?</a:t>
            </a:r>
            <a:endParaRPr lang="en-QA" sz="24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AE3699-CB82-CD4E-9A81-95D57EFA0C3A}"/>
              </a:ext>
            </a:extLst>
          </p:cNvPr>
          <p:cNvSpPr/>
          <p:nvPr/>
        </p:nvSpPr>
        <p:spPr>
          <a:xfrm>
            <a:off x="4515336" y="3887397"/>
            <a:ext cx="349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 err="1"/>
              <a:t>+b</a:t>
            </a:r>
            <a:r>
              <a:rPr lang="en-US" sz="2400" dirty="0"/>
              <a:t> ≥ 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+1</a:t>
            </a:r>
          </a:p>
          <a:p>
            <a:endParaRPr lang="en-US" sz="2400" dirty="0"/>
          </a:p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 ≤ -1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−1 </a:t>
            </a:r>
          </a:p>
        </p:txBody>
      </p:sp>
      <p:sp>
        <p:nvSpPr>
          <p:cNvPr id="14" name="Left Bracket 13">
            <a:extLst>
              <a:ext uri="{FF2B5EF4-FFF2-40B4-BE49-F238E27FC236}">
                <a16:creationId xmlns:a16="http://schemas.microsoft.com/office/drawing/2014/main" id="{7EB233C8-948B-0445-B119-DBF30A25073F}"/>
              </a:ext>
            </a:extLst>
          </p:cNvPr>
          <p:cNvSpPr/>
          <p:nvPr/>
        </p:nvSpPr>
        <p:spPr>
          <a:xfrm>
            <a:off x="448894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7869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FCE6D7-8738-724B-ABB9-64573E24F473}"/>
                  </a:ext>
                </a:extLst>
              </p:cNvPr>
              <p:cNvSpPr txBox="1"/>
              <p:nvPr/>
            </p:nvSpPr>
            <p:spPr>
              <a:xfrm>
                <a:off x="7510648" y="3702731"/>
                <a:ext cx="4277068" cy="1596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/>
                  <a:t>For illustrative purposes, let us </a:t>
                </a:r>
                <a:br>
                  <a:rPr lang="en-GB" sz="2400" b="1" dirty="0"/>
                </a:br>
                <a:r>
                  <a:rPr lang="en-GB" sz="2400" b="1" dirty="0"/>
                  <a:t>assume only two features (i.e., </a:t>
                </a:r>
                <a:br>
                  <a:rPr lang="en-GB" sz="2400" b="1" dirty="0"/>
                </a:br>
                <a:r>
                  <a:rPr lang="en-GB" sz="2400" b="1" dirty="0"/>
                  <a:t>x</a:t>
                </a:r>
                <a:r>
                  <a:rPr lang="en-GB" sz="2400" b="1" baseline="30000" dirty="0"/>
                  <a:t>i</a:t>
                </a:r>
                <a:r>
                  <a:rPr lang="en-GB" sz="2400" b="1" dirty="0"/>
                  <a:t> = 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GB" sz="2400" b="1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2400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400" b="1" i="1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GB" sz="2400" b="1" i="1" dirty="0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GB" sz="2400" b="1" dirty="0"/>
                  <a:t>] and w = [w</a:t>
                </a:r>
                <a:r>
                  <a:rPr lang="en-GB" sz="2400" b="1" baseline="-25000" dirty="0"/>
                  <a:t>1</a:t>
                </a:r>
                <a:r>
                  <a:rPr lang="en-GB" sz="2400" b="1" dirty="0"/>
                  <a:t>, w</a:t>
                </a:r>
                <a:r>
                  <a:rPr lang="en-GB" sz="2400" b="1" baseline="-25000" dirty="0"/>
                  <a:t>2</a:t>
                </a:r>
                <a:r>
                  <a:rPr lang="en-GB" sz="2400" b="1" dirty="0"/>
                  <a:t>]) </a:t>
                </a:r>
                <a:br>
                  <a:rPr lang="en-GB" sz="2400" b="1" dirty="0"/>
                </a:br>
                <a:r>
                  <a:rPr lang="en-GB" sz="2400" b="1" dirty="0"/>
                  <a:t>and b = 0</a:t>
                </a:r>
                <a:endParaRPr lang="en-QA" sz="2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FCE6D7-8738-724B-ABB9-64573E24F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648" y="3702731"/>
                <a:ext cx="4277068" cy="1596334"/>
              </a:xfrm>
              <a:prstGeom prst="rect">
                <a:avLst/>
              </a:prstGeom>
              <a:blipFill>
                <a:blip r:embed="rId4"/>
                <a:stretch>
                  <a:fillRect l="-2367" t="-3150" b="-708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D2A4FFF-5151-F243-A061-5A6C4E82B03C}"/>
              </a:ext>
            </a:extLst>
          </p:cNvPr>
          <p:cNvSpPr/>
          <p:nvPr/>
        </p:nvSpPr>
        <p:spPr>
          <a:xfrm>
            <a:off x="4515336" y="3887397"/>
            <a:ext cx="349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 err="1"/>
              <a:t>+b</a:t>
            </a:r>
            <a:r>
              <a:rPr lang="en-US" sz="2400" dirty="0"/>
              <a:t> ≥ 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+1</a:t>
            </a:r>
          </a:p>
          <a:p>
            <a:endParaRPr lang="en-US" sz="2400" dirty="0"/>
          </a:p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+ b ≤ -1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−1 </a:t>
            </a: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448894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790174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D2A4FFF-5151-F243-A061-5A6C4E82B03C}"/>
              </a:ext>
            </a:extLst>
          </p:cNvPr>
          <p:cNvSpPr/>
          <p:nvPr/>
        </p:nvSpPr>
        <p:spPr>
          <a:xfrm>
            <a:off x="1339616" y="3887397"/>
            <a:ext cx="349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≥ 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+1</a:t>
            </a:r>
          </a:p>
          <a:p>
            <a:endParaRPr lang="en-US" sz="2400" dirty="0"/>
          </a:p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≤ -1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−1 </a:t>
            </a: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7216346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/>
          <p:nvPr/>
        </p:nvCxnSpPr>
        <p:spPr>
          <a:xfrm>
            <a:off x="5913144" y="5087726"/>
            <a:ext cx="33119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7831740" y="398471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A3C3D3-E5F4-0D44-BF0B-5D35887BD118}"/>
              </a:ext>
            </a:extLst>
          </p:cNvPr>
          <p:cNvCxnSpPr>
            <a:stCxn id="12" idx="4"/>
          </p:cNvCxnSpPr>
          <p:nvPr/>
        </p:nvCxnSpPr>
        <p:spPr>
          <a:xfrm flipH="1">
            <a:off x="7967664" y="4256566"/>
            <a:ext cx="1" cy="83116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F5152C-C4E7-4F46-8D0A-BFD35B8A1FC7}"/>
                  </a:ext>
                </a:extLst>
              </p:cNvPr>
              <p:cNvSpPr txBox="1"/>
              <p:nvPr/>
            </p:nvSpPr>
            <p:spPr>
              <a:xfrm>
                <a:off x="7737280" y="5145997"/>
                <a:ext cx="460767" cy="389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0F5152C-C4E7-4F46-8D0A-BFD35B8A1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280" y="5145997"/>
                <a:ext cx="460767" cy="3892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7DC2A2-D903-0B4D-8DDA-D8DE3DC52D5C}"/>
                  </a:ext>
                </a:extLst>
              </p:cNvPr>
              <p:cNvSpPr txBox="1"/>
              <p:nvPr/>
            </p:nvSpPr>
            <p:spPr>
              <a:xfrm>
                <a:off x="8103589" y="3751031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7DC2A2-D903-0B4D-8DDA-D8DE3DC52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589" y="3751031"/>
                <a:ext cx="460767" cy="406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F2251C-315A-E240-9A0D-D2AAC0C462E8}"/>
                  </a:ext>
                </a:extLst>
              </p:cNvPr>
              <p:cNvSpPr txBox="1"/>
              <p:nvPr/>
            </p:nvSpPr>
            <p:spPr>
              <a:xfrm>
                <a:off x="6678266" y="3887479"/>
                <a:ext cx="460767" cy="389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F2251C-315A-E240-9A0D-D2AAC0C46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266" y="3887479"/>
                <a:ext cx="460767" cy="3892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1F1903-FAC4-FB4A-8704-43A6B1A60BBA}"/>
              </a:ext>
            </a:extLst>
          </p:cNvPr>
          <p:cNvCxnSpPr>
            <a:stCxn id="12" idx="2"/>
          </p:cNvCxnSpPr>
          <p:nvPr/>
        </p:nvCxnSpPr>
        <p:spPr>
          <a:xfrm flipH="1">
            <a:off x="7216346" y="4120642"/>
            <a:ext cx="61539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2B0155-6D78-244E-8FCA-DEDE8EB92018}"/>
              </a:ext>
            </a:extLst>
          </p:cNvPr>
          <p:cNvCxnSpPr>
            <a:endCxn id="12" idx="3"/>
          </p:cNvCxnSpPr>
          <p:nvPr/>
        </p:nvCxnSpPr>
        <p:spPr>
          <a:xfrm flipV="1">
            <a:off x="7216346" y="4216755"/>
            <a:ext cx="655205" cy="8709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EDCBA88-5B3C-1C40-A94F-EB370FE5DAB0}"/>
              </a:ext>
            </a:extLst>
          </p:cNvPr>
          <p:cNvSpPr txBox="1"/>
          <p:nvPr/>
        </p:nvSpPr>
        <p:spPr>
          <a:xfrm>
            <a:off x="8751803" y="408211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C9A710-48E9-3547-B208-53D7929B6F15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216346" y="4451448"/>
            <a:ext cx="1713551" cy="63627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D139444-B175-3A45-986F-63ADDDED0E65}"/>
              </a:ext>
            </a:extLst>
          </p:cNvPr>
          <p:cNvCxnSpPr>
            <a:stCxn id="24" idx="2"/>
          </p:cNvCxnSpPr>
          <p:nvPr/>
        </p:nvCxnSpPr>
        <p:spPr>
          <a:xfrm>
            <a:off x="8929897" y="4451448"/>
            <a:ext cx="0" cy="636278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0E17CA0-56CC-7646-8DAC-5AA8BC87274B}"/>
              </a:ext>
            </a:extLst>
          </p:cNvPr>
          <p:cNvSpPr txBox="1"/>
          <p:nvPr/>
        </p:nvSpPr>
        <p:spPr>
          <a:xfrm>
            <a:off x="8718980" y="515226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w</a:t>
            </a:r>
            <a:r>
              <a:rPr lang="en-QA" baseline="-25000" dirty="0"/>
              <a:t>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7D988F-5163-AF4D-A543-B6ECCE4F2331}"/>
              </a:ext>
            </a:extLst>
          </p:cNvPr>
          <p:cNvCxnSpPr>
            <a:stCxn id="24" idx="2"/>
          </p:cNvCxnSpPr>
          <p:nvPr/>
        </p:nvCxnSpPr>
        <p:spPr>
          <a:xfrm flipH="1">
            <a:off x="7216346" y="4451448"/>
            <a:ext cx="1713551" cy="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CC432A8-1B4A-274E-A638-4504C93C0DAF}"/>
              </a:ext>
            </a:extLst>
          </p:cNvPr>
          <p:cNvSpPr txBox="1"/>
          <p:nvPr/>
        </p:nvSpPr>
        <p:spPr>
          <a:xfrm>
            <a:off x="6708141" y="424295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w</a:t>
            </a:r>
            <a:r>
              <a:rPr lang="en-QA" baseline="-250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30F0C0-E070-C84A-B857-7A4B890E3BD5}"/>
              </a:ext>
            </a:extLst>
          </p:cNvPr>
          <p:cNvSpPr txBox="1"/>
          <p:nvPr/>
        </p:nvSpPr>
        <p:spPr>
          <a:xfrm>
            <a:off x="9178525" y="3533454"/>
            <a:ext cx="2919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00B050"/>
                </a:solidFill>
              </a:rPr>
              <a:t>What is the inner product </a:t>
            </a:r>
            <a:br>
              <a:rPr lang="en-QA" sz="2000" dirty="0">
                <a:solidFill>
                  <a:srgbClr val="00B050"/>
                </a:solidFill>
              </a:rPr>
            </a:br>
            <a:r>
              <a:rPr lang="en-QA" sz="2000" dirty="0">
                <a:solidFill>
                  <a:srgbClr val="00B050"/>
                </a:solidFill>
              </a:rPr>
              <a:t>of </a:t>
            </a:r>
            <a:r>
              <a:rPr lang="en-QA" sz="2000" b="1" dirty="0"/>
              <a:t>w</a:t>
            </a:r>
            <a:r>
              <a:rPr lang="en-QA" sz="2000" dirty="0">
                <a:solidFill>
                  <a:srgbClr val="00B050"/>
                </a:solidFill>
              </a:rPr>
              <a:t> and </a:t>
            </a:r>
            <a:r>
              <a:rPr lang="en-QA" sz="2000" i="1" dirty="0"/>
              <a:t>x</a:t>
            </a:r>
            <a:r>
              <a:rPr lang="en-QA" sz="2000" baseline="30000" dirty="0"/>
              <a:t>i</a:t>
            </a:r>
            <a:r>
              <a:rPr lang="en-QA" sz="2000" dirty="0">
                <a:solidFill>
                  <a:srgbClr val="00B050"/>
                </a:solidFill>
              </a:rPr>
              <a:t> (i.e., </a:t>
            </a:r>
            <a:r>
              <a:rPr lang="en-QA" sz="2000" b="1" dirty="0"/>
              <a:t>w</a:t>
            </a:r>
            <a:r>
              <a:rPr lang="en-QA" sz="2000" dirty="0">
                <a:solidFill>
                  <a:srgbClr val="00B050"/>
                </a:solidFill>
              </a:rPr>
              <a:t>.</a:t>
            </a:r>
            <a:r>
              <a:rPr lang="en-QA" sz="2000" i="1" dirty="0"/>
              <a:t>x</a:t>
            </a:r>
            <a:r>
              <a:rPr lang="en-QA" sz="2000" baseline="30000" dirty="0"/>
              <a:t>i</a:t>
            </a:r>
            <a:r>
              <a:rPr lang="en-QA" sz="2000" dirty="0">
                <a:solidFill>
                  <a:srgbClr val="00B050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64518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4" grpId="0"/>
      <p:bldP spid="30" grpId="0"/>
      <p:bldP spid="33" grpId="0"/>
      <p:bldP spid="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D2A4FFF-5151-F243-A061-5A6C4E82B03C}"/>
              </a:ext>
            </a:extLst>
          </p:cNvPr>
          <p:cNvSpPr/>
          <p:nvPr/>
        </p:nvSpPr>
        <p:spPr>
          <a:xfrm>
            <a:off x="1339616" y="3887397"/>
            <a:ext cx="3492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≥ 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+1</a:t>
            </a:r>
          </a:p>
          <a:p>
            <a:endParaRPr lang="en-US" sz="2400" dirty="0"/>
          </a:p>
          <a:p>
            <a:r>
              <a:rPr lang="en-US" sz="2400" dirty="0" err="1"/>
              <a:t>w.x</a:t>
            </a:r>
            <a:r>
              <a:rPr lang="en-US" sz="2400" baseline="30000" dirty="0" err="1"/>
              <a:t>i</a:t>
            </a:r>
            <a:r>
              <a:rPr lang="en-US" sz="2400" dirty="0"/>
              <a:t> ≤ -1</a:t>
            </a:r>
            <a:r>
              <a:rPr lang="en-GB" sz="2400" b="1" dirty="0">
                <a:solidFill>
                  <a:srgbClr val="FFC000"/>
                </a:solidFill>
              </a:rPr>
              <a:t> </a:t>
            </a:r>
            <a:r>
              <a:rPr lang="en-US" sz="2400" dirty="0"/>
              <a:t>if </a:t>
            </a:r>
            <a:r>
              <a:rPr lang="en-US" sz="2400" dirty="0" err="1"/>
              <a:t>y</a:t>
            </a:r>
            <a:r>
              <a:rPr lang="en-US" sz="2400" baseline="30000" dirty="0" err="1"/>
              <a:t>i</a:t>
            </a:r>
            <a:r>
              <a:rPr lang="en-US" sz="2400" dirty="0"/>
              <a:t> = −1 </a:t>
            </a: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7216346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/>
          <p:nvPr/>
        </p:nvCxnSpPr>
        <p:spPr>
          <a:xfrm>
            <a:off x="5913144" y="5087726"/>
            <a:ext cx="33119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7831740" y="398471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7DC2A2-D903-0B4D-8DDA-D8DE3DC52D5C}"/>
                  </a:ext>
                </a:extLst>
              </p:cNvPr>
              <p:cNvSpPr txBox="1"/>
              <p:nvPr/>
            </p:nvSpPr>
            <p:spPr>
              <a:xfrm>
                <a:off x="8103589" y="3751031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7DC2A2-D903-0B4D-8DDA-D8DE3DC52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589" y="3751031"/>
                <a:ext cx="460767" cy="4067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2B0155-6D78-244E-8FCA-DEDE8EB92018}"/>
              </a:ext>
            </a:extLst>
          </p:cNvPr>
          <p:cNvCxnSpPr>
            <a:endCxn id="12" idx="3"/>
          </p:cNvCxnSpPr>
          <p:nvPr/>
        </p:nvCxnSpPr>
        <p:spPr>
          <a:xfrm flipV="1">
            <a:off x="7216346" y="4216755"/>
            <a:ext cx="655205" cy="8709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EDCBA88-5B3C-1C40-A94F-EB370FE5DAB0}"/>
              </a:ext>
            </a:extLst>
          </p:cNvPr>
          <p:cNvSpPr txBox="1"/>
          <p:nvPr/>
        </p:nvSpPr>
        <p:spPr>
          <a:xfrm>
            <a:off x="8751803" y="408211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C9A710-48E9-3547-B208-53D7929B6F15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216346" y="4451448"/>
            <a:ext cx="1713551" cy="63627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130F0C0-E070-C84A-B857-7A4B890E3BD5}"/>
              </a:ext>
            </a:extLst>
          </p:cNvPr>
          <p:cNvSpPr txBox="1"/>
          <p:nvPr/>
        </p:nvSpPr>
        <p:spPr>
          <a:xfrm>
            <a:off x="9178525" y="3533454"/>
            <a:ext cx="2919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00B050"/>
                </a:solidFill>
              </a:rPr>
              <a:t>What is the inner product </a:t>
            </a:r>
            <a:br>
              <a:rPr lang="en-QA" sz="2000" dirty="0">
                <a:solidFill>
                  <a:srgbClr val="00B050"/>
                </a:solidFill>
              </a:rPr>
            </a:br>
            <a:r>
              <a:rPr lang="en-QA" sz="2000" dirty="0">
                <a:solidFill>
                  <a:srgbClr val="00B050"/>
                </a:solidFill>
              </a:rPr>
              <a:t>of </a:t>
            </a:r>
            <a:r>
              <a:rPr lang="en-QA" sz="2000" b="1" dirty="0"/>
              <a:t>w</a:t>
            </a:r>
            <a:r>
              <a:rPr lang="en-QA" sz="2000" dirty="0">
                <a:solidFill>
                  <a:srgbClr val="00B050"/>
                </a:solidFill>
              </a:rPr>
              <a:t> and </a:t>
            </a:r>
            <a:r>
              <a:rPr lang="en-QA" sz="2000" i="1" dirty="0"/>
              <a:t>x</a:t>
            </a:r>
            <a:r>
              <a:rPr lang="en-QA" sz="2000" baseline="30000" dirty="0"/>
              <a:t>i</a:t>
            </a:r>
            <a:r>
              <a:rPr lang="en-QA" sz="2000" dirty="0">
                <a:solidFill>
                  <a:srgbClr val="00B050"/>
                </a:solidFill>
              </a:rPr>
              <a:t> (i.e., </a:t>
            </a:r>
            <a:r>
              <a:rPr lang="en-QA" sz="2000" b="1" dirty="0"/>
              <a:t>w</a:t>
            </a:r>
            <a:r>
              <a:rPr lang="en-QA" sz="2000" dirty="0">
                <a:solidFill>
                  <a:srgbClr val="00B050"/>
                </a:solidFill>
              </a:rPr>
              <a:t>.</a:t>
            </a:r>
            <a:r>
              <a:rPr lang="en-QA" sz="2000" i="1" dirty="0"/>
              <a:t>x</a:t>
            </a:r>
            <a:r>
              <a:rPr lang="en-QA" sz="2000" baseline="30000" dirty="0"/>
              <a:t>i</a:t>
            </a:r>
            <a:r>
              <a:rPr lang="en-QA" sz="2000" dirty="0">
                <a:solidFill>
                  <a:srgbClr val="00B050"/>
                </a:solidFill>
              </a:rPr>
              <a:t>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AE4522-9C69-8E4A-AA2B-56C3A9C5B102}"/>
              </a:ext>
            </a:extLst>
          </p:cNvPr>
          <p:cNvCxnSpPr>
            <a:stCxn id="12" idx="3"/>
          </p:cNvCxnSpPr>
          <p:nvPr/>
        </p:nvCxnSpPr>
        <p:spPr>
          <a:xfrm>
            <a:off x="7871551" y="4216755"/>
            <a:ext cx="232038" cy="515883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D32E654-FBD4-9A4C-91BB-C2FD498EE38E}"/>
              </a:ext>
            </a:extLst>
          </p:cNvPr>
          <p:cNvSpPr/>
          <p:nvPr/>
        </p:nvSpPr>
        <p:spPr>
          <a:xfrm rot="20095538">
            <a:off x="7924390" y="4673613"/>
            <a:ext cx="166170" cy="98436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E94B411D-E36E-694A-8A96-841597D5AE78}"/>
              </a:ext>
            </a:extLst>
          </p:cNvPr>
          <p:cNvCxnSpPr/>
          <p:nvPr/>
        </p:nvCxnSpPr>
        <p:spPr>
          <a:xfrm rot="10800000">
            <a:off x="6932141" y="4216756"/>
            <a:ext cx="979220" cy="234693"/>
          </a:xfrm>
          <a:prstGeom prst="curvedConnector3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E8896D-BD6E-8C46-BCD0-39C644E2A156}"/>
              </a:ext>
            </a:extLst>
          </p:cNvPr>
          <p:cNvSpPr txBox="1"/>
          <p:nvPr/>
        </p:nvSpPr>
        <p:spPr>
          <a:xfrm>
            <a:off x="5087836" y="4034864"/>
            <a:ext cx="180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Project</a:t>
            </a:r>
            <a:r>
              <a:rPr lang="en-QA" dirty="0"/>
              <a:t> </a:t>
            </a:r>
            <a:r>
              <a:rPr lang="en-QA" i="1" dirty="0"/>
              <a:t>x</a:t>
            </a:r>
            <a:r>
              <a:rPr lang="en-QA" baseline="30000" dirty="0"/>
              <a:t>i</a:t>
            </a:r>
            <a:r>
              <a:rPr lang="en-QA" dirty="0"/>
              <a:t> </a:t>
            </a:r>
            <a:r>
              <a:rPr lang="en-US" dirty="0"/>
              <a:t>o</a:t>
            </a:r>
            <a:r>
              <a:rPr lang="en-QA" dirty="0"/>
              <a:t>nto </a:t>
            </a:r>
            <a:r>
              <a:rPr lang="en-QA" b="1" dirty="0"/>
              <a:t>w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72DFBD9-E424-1348-86D7-3F0B8112AF8C}"/>
              </a:ext>
            </a:extLst>
          </p:cNvPr>
          <p:cNvCxnSpPr>
            <a:cxnSpLocks/>
          </p:cNvCxnSpPr>
          <p:nvPr/>
        </p:nvCxnSpPr>
        <p:spPr>
          <a:xfrm flipV="1">
            <a:off x="7216345" y="4742697"/>
            <a:ext cx="898487" cy="3450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3251086-E951-BF4A-993D-7362A11CD109}"/>
              </a:ext>
            </a:extLst>
          </p:cNvPr>
          <p:cNvSpPr txBox="1"/>
          <p:nvPr/>
        </p:nvSpPr>
        <p:spPr>
          <a:xfrm rot="20248338">
            <a:off x="7882790" y="4730546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F25228-2012-B941-96A5-DA51A9E00462}"/>
                  </a:ext>
                </a:extLst>
              </p:cNvPr>
              <p:cNvSpPr txBox="1"/>
              <p:nvPr/>
            </p:nvSpPr>
            <p:spPr>
              <a:xfrm>
                <a:off x="10096398" y="4287506"/>
                <a:ext cx="1125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000" dirty="0"/>
                  <a:t>.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QA" sz="20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F25228-2012-B941-96A5-DA51A9E00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398" y="4287506"/>
                <a:ext cx="1125436" cy="400110"/>
              </a:xfrm>
              <a:prstGeom prst="rect">
                <a:avLst/>
              </a:prstGeom>
              <a:blipFill>
                <a:blip r:embed="rId5"/>
                <a:stretch>
                  <a:fillRect l="-4444" t="-6061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D941DF-D2CE-A946-9078-7A1332B6683E}"/>
                  </a:ext>
                </a:extLst>
              </p:cNvPr>
              <p:cNvSpPr txBox="1"/>
              <p:nvPr/>
            </p:nvSpPr>
            <p:spPr>
              <a:xfrm>
                <a:off x="9722160" y="4687308"/>
                <a:ext cx="1889107" cy="422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/>
                  <a:t>= w</a:t>
                </a:r>
                <a:r>
                  <a:rPr lang="en-QA" sz="2000" baseline="-25000" dirty="0"/>
                  <a:t>1</a:t>
                </a:r>
                <a:r>
                  <a:rPr lang="en-QA" sz="2000" b="1" dirty="0"/>
                  <a:t>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QA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QA" sz="2000" dirty="0"/>
                  <a:t> +  w</a:t>
                </a:r>
                <a:r>
                  <a:rPr lang="en-QA" sz="2000" baseline="-25000" dirty="0"/>
                  <a:t>2</a:t>
                </a:r>
                <a:r>
                  <a:rPr lang="en-QA" sz="2000" b="1" dirty="0"/>
                  <a:t>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QA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endParaRPr lang="en-QA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D941DF-D2CE-A946-9078-7A1332B6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160" y="4687308"/>
                <a:ext cx="1889107" cy="422360"/>
              </a:xfrm>
              <a:prstGeom prst="rect">
                <a:avLst/>
              </a:prstGeom>
              <a:blipFill>
                <a:blip r:embed="rId6"/>
                <a:stretch>
                  <a:fillRect l="-3333" t="-2941" b="-235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ket 46">
            <a:extLst>
              <a:ext uri="{FF2B5EF4-FFF2-40B4-BE49-F238E27FC236}">
                <a16:creationId xmlns:a16="http://schemas.microsoft.com/office/drawing/2014/main" id="{C0978B47-C761-EE4E-A757-31BBCEEB524E}"/>
              </a:ext>
            </a:extLst>
          </p:cNvPr>
          <p:cNvSpPr/>
          <p:nvPr/>
        </p:nvSpPr>
        <p:spPr>
          <a:xfrm rot="5400000">
            <a:off x="10670753" y="4398864"/>
            <a:ext cx="157186" cy="1534294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8" name="Right Bracket 47">
            <a:extLst>
              <a:ext uri="{FF2B5EF4-FFF2-40B4-BE49-F238E27FC236}">
                <a16:creationId xmlns:a16="http://schemas.microsoft.com/office/drawing/2014/main" id="{C379A5D4-0077-2C4B-90B1-CE39166DD5AC}"/>
              </a:ext>
            </a:extLst>
          </p:cNvPr>
          <p:cNvSpPr/>
          <p:nvPr/>
        </p:nvSpPr>
        <p:spPr>
          <a:xfrm rot="5400000">
            <a:off x="1568783" y="4824608"/>
            <a:ext cx="149991" cy="420128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5CD49CBF-64C1-F840-B83A-F99E9EF610C7}"/>
              </a:ext>
            </a:extLst>
          </p:cNvPr>
          <p:cNvCxnSpPr>
            <a:cxnSpLocks/>
            <a:stCxn id="47" idx="2"/>
            <a:endCxn id="48" idx="2"/>
          </p:cNvCxnSpPr>
          <p:nvPr/>
        </p:nvCxnSpPr>
        <p:spPr>
          <a:xfrm rot="16200000" flipV="1">
            <a:off x="6129095" y="624352"/>
            <a:ext cx="134936" cy="9105567"/>
          </a:xfrm>
          <a:prstGeom prst="curvedConnector3">
            <a:avLst>
              <a:gd name="adj1" fmla="val -412605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10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/>
      <p:bldP spid="45" grpId="0"/>
      <p:bldP spid="46" grpId="0"/>
      <p:bldP spid="47" grpId="0" animBg="1"/>
      <p:bldP spid="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7216346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/>
          <p:nvPr/>
        </p:nvCxnSpPr>
        <p:spPr>
          <a:xfrm>
            <a:off x="5913144" y="5087726"/>
            <a:ext cx="331199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7831740" y="398471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7DC2A2-D903-0B4D-8DDA-D8DE3DC52D5C}"/>
                  </a:ext>
                </a:extLst>
              </p:cNvPr>
              <p:cNvSpPr txBox="1"/>
              <p:nvPr/>
            </p:nvSpPr>
            <p:spPr>
              <a:xfrm>
                <a:off x="8103589" y="3751031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7DC2A2-D903-0B4D-8DDA-D8DE3DC52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3589" y="3751031"/>
                <a:ext cx="460767" cy="406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32B0155-6D78-244E-8FCA-DEDE8EB92018}"/>
              </a:ext>
            </a:extLst>
          </p:cNvPr>
          <p:cNvCxnSpPr>
            <a:endCxn id="12" idx="3"/>
          </p:cNvCxnSpPr>
          <p:nvPr/>
        </p:nvCxnSpPr>
        <p:spPr>
          <a:xfrm flipV="1">
            <a:off x="7216346" y="4216755"/>
            <a:ext cx="655205" cy="8709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EDCBA88-5B3C-1C40-A94F-EB370FE5DAB0}"/>
              </a:ext>
            </a:extLst>
          </p:cNvPr>
          <p:cNvSpPr txBox="1"/>
          <p:nvPr/>
        </p:nvSpPr>
        <p:spPr>
          <a:xfrm>
            <a:off x="8751803" y="4082116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C9A710-48E9-3547-B208-53D7929B6F15}"/>
              </a:ext>
            </a:extLst>
          </p:cNvPr>
          <p:cNvCxnSpPr>
            <a:cxnSpLocks/>
            <a:endCxn id="24" idx="2"/>
          </p:cNvCxnSpPr>
          <p:nvPr/>
        </p:nvCxnSpPr>
        <p:spPr>
          <a:xfrm flipV="1">
            <a:off x="7216346" y="4451448"/>
            <a:ext cx="1713551" cy="63627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130F0C0-E070-C84A-B857-7A4B890E3BD5}"/>
              </a:ext>
            </a:extLst>
          </p:cNvPr>
          <p:cNvSpPr txBox="1"/>
          <p:nvPr/>
        </p:nvSpPr>
        <p:spPr>
          <a:xfrm>
            <a:off x="9178525" y="3533454"/>
            <a:ext cx="2919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>
                <a:solidFill>
                  <a:srgbClr val="00B050"/>
                </a:solidFill>
              </a:rPr>
              <a:t>What is the inner product </a:t>
            </a:r>
            <a:br>
              <a:rPr lang="en-QA" sz="2000" dirty="0">
                <a:solidFill>
                  <a:srgbClr val="00B050"/>
                </a:solidFill>
              </a:rPr>
            </a:br>
            <a:r>
              <a:rPr lang="en-QA" sz="2000" dirty="0">
                <a:solidFill>
                  <a:srgbClr val="00B050"/>
                </a:solidFill>
              </a:rPr>
              <a:t>of </a:t>
            </a:r>
            <a:r>
              <a:rPr lang="en-QA" sz="2000" b="1" dirty="0"/>
              <a:t>w</a:t>
            </a:r>
            <a:r>
              <a:rPr lang="en-QA" sz="2000" dirty="0">
                <a:solidFill>
                  <a:srgbClr val="00B050"/>
                </a:solidFill>
              </a:rPr>
              <a:t> and </a:t>
            </a:r>
            <a:r>
              <a:rPr lang="en-QA" sz="2000" i="1" dirty="0"/>
              <a:t>x</a:t>
            </a:r>
            <a:r>
              <a:rPr lang="en-QA" sz="2000" baseline="30000" dirty="0"/>
              <a:t>i</a:t>
            </a:r>
            <a:r>
              <a:rPr lang="en-QA" sz="2000" dirty="0">
                <a:solidFill>
                  <a:srgbClr val="00B050"/>
                </a:solidFill>
              </a:rPr>
              <a:t> (i.e., </a:t>
            </a:r>
            <a:r>
              <a:rPr lang="en-QA" sz="2000" b="1" dirty="0"/>
              <a:t>w</a:t>
            </a:r>
            <a:r>
              <a:rPr lang="en-QA" sz="2000" dirty="0">
                <a:solidFill>
                  <a:srgbClr val="00B050"/>
                </a:solidFill>
              </a:rPr>
              <a:t>.</a:t>
            </a:r>
            <a:r>
              <a:rPr lang="en-QA" sz="2000" i="1" dirty="0"/>
              <a:t>x</a:t>
            </a:r>
            <a:r>
              <a:rPr lang="en-QA" sz="2000" baseline="30000" dirty="0"/>
              <a:t>i</a:t>
            </a:r>
            <a:r>
              <a:rPr lang="en-QA" sz="2000" dirty="0">
                <a:solidFill>
                  <a:srgbClr val="00B050"/>
                </a:solidFill>
              </a:rPr>
              <a:t>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AE4522-9C69-8E4A-AA2B-56C3A9C5B102}"/>
              </a:ext>
            </a:extLst>
          </p:cNvPr>
          <p:cNvCxnSpPr>
            <a:stCxn id="12" idx="3"/>
          </p:cNvCxnSpPr>
          <p:nvPr/>
        </p:nvCxnSpPr>
        <p:spPr>
          <a:xfrm>
            <a:off x="7871551" y="4216755"/>
            <a:ext cx="232038" cy="515883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D32E654-FBD4-9A4C-91BB-C2FD498EE38E}"/>
              </a:ext>
            </a:extLst>
          </p:cNvPr>
          <p:cNvSpPr/>
          <p:nvPr/>
        </p:nvSpPr>
        <p:spPr>
          <a:xfrm rot="20095538">
            <a:off x="7924390" y="4673613"/>
            <a:ext cx="166170" cy="98436"/>
          </a:xfrm>
          <a:prstGeom prst="rect">
            <a:avLst/>
          </a:prstGeom>
          <a:noFill/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20" name="Curved Connector 19">
            <a:extLst>
              <a:ext uri="{FF2B5EF4-FFF2-40B4-BE49-F238E27FC236}">
                <a16:creationId xmlns:a16="http://schemas.microsoft.com/office/drawing/2014/main" id="{E94B411D-E36E-694A-8A96-841597D5AE78}"/>
              </a:ext>
            </a:extLst>
          </p:cNvPr>
          <p:cNvCxnSpPr/>
          <p:nvPr/>
        </p:nvCxnSpPr>
        <p:spPr>
          <a:xfrm rot="10800000">
            <a:off x="6932141" y="4216756"/>
            <a:ext cx="979220" cy="234693"/>
          </a:xfrm>
          <a:prstGeom prst="curvedConnector3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0E8896D-BD6E-8C46-BCD0-39C644E2A156}"/>
              </a:ext>
            </a:extLst>
          </p:cNvPr>
          <p:cNvSpPr txBox="1"/>
          <p:nvPr/>
        </p:nvSpPr>
        <p:spPr>
          <a:xfrm>
            <a:off x="5087836" y="4034864"/>
            <a:ext cx="180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Project</a:t>
            </a:r>
            <a:r>
              <a:rPr lang="en-QA" dirty="0"/>
              <a:t> </a:t>
            </a:r>
            <a:r>
              <a:rPr lang="en-QA" i="1" dirty="0"/>
              <a:t>x</a:t>
            </a:r>
            <a:r>
              <a:rPr lang="en-QA" baseline="30000" dirty="0"/>
              <a:t>i</a:t>
            </a:r>
            <a:r>
              <a:rPr lang="en-QA" dirty="0"/>
              <a:t> </a:t>
            </a:r>
            <a:r>
              <a:rPr lang="en-US" dirty="0"/>
              <a:t>o</a:t>
            </a:r>
            <a:r>
              <a:rPr lang="en-QA" dirty="0"/>
              <a:t>nto </a:t>
            </a:r>
            <a:r>
              <a:rPr lang="en-QA" b="1" dirty="0"/>
              <a:t>w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72DFBD9-E424-1348-86D7-3F0B8112AF8C}"/>
              </a:ext>
            </a:extLst>
          </p:cNvPr>
          <p:cNvCxnSpPr>
            <a:cxnSpLocks/>
          </p:cNvCxnSpPr>
          <p:nvPr/>
        </p:nvCxnSpPr>
        <p:spPr>
          <a:xfrm flipV="1">
            <a:off x="7216345" y="4742697"/>
            <a:ext cx="898487" cy="3450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3251086-E951-BF4A-993D-7362A11CD109}"/>
              </a:ext>
            </a:extLst>
          </p:cNvPr>
          <p:cNvSpPr txBox="1"/>
          <p:nvPr/>
        </p:nvSpPr>
        <p:spPr>
          <a:xfrm rot="20248338">
            <a:off x="7882790" y="4730546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F25228-2012-B941-96A5-DA51A9E00462}"/>
                  </a:ext>
                </a:extLst>
              </p:cNvPr>
              <p:cNvSpPr txBox="1"/>
              <p:nvPr/>
            </p:nvSpPr>
            <p:spPr>
              <a:xfrm>
                <a:off x="10096398" y="4287506"/>
                <a:ext cx="11254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000" dirty="0"/>
                  <a:t>.</a:t>
                </a:r>
                <a:r>
                  <a:rPr lang="en-US" sz="20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endParaRPr lang="en-QA" sz="20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4F25228-2012-B941-96A5-DA51A9E00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398" y="4287506"/>
                <a:ext cx="1125436" cy="400110"/>
              </a:xfrm>
              <a:prstGeom prst="rect">
                <a:avLst/>
              </a:prstGeom>
              <a:blipFill>
                <a:blip r:embed="rId6"/>
                <a:stretch>
                  <a:fillRect l="-4444" t="-6061" b="-242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D941DF-D2CE-A946-9078-7A1332B6683E}"/>
                  </a:ext>
                </a:extLst>
              </p:cNvPr>
              <p:cNvSpPr txBox="1"/>
              <p:nvPr/>
            </p:nvSpPr>
            <p:spPr>
              <a:xfrm>
                <a:off x="9722160" y="4687308"/>
                <a:ext cx="1889107" cy="422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QA" sz="2000" dirty="0"/>
                  <a:t>= w</a:t>
                </a:r>
                <a:r>
                  <a:rPr lang="en-QA" sz="2000" baseline="-25000" dirty="0"/>
                  <a:t>1</a:t>
                </a:r>
                <a:r>
                  <a:rPr lang="en-QA" sz="2000" b="1" dirty="0"/>
                  <a:t>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QA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QA" sz="2000" dirty="0"/>
                  <a:t> +  w</a:t>
                </a:r>
                <a:r>
                  <a:rPr lang="en-QA" sz="2000" baseline="-25000" dirty="0"/>
                  <a:t>2</a:t>
                </a:r>
                <a:r>
                  <a:rPr lang="en-QA" sz="2000" b="1" dirty="0"/>
                  <a:t>.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QA" sz="2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endParaRPr lang="en-QA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ED941DF-D2CE-A946-9078-7A1332B66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2160" y="4687308"/>
                <a:ext cx="1889107" cy="422360"/>
              </a:xfrm>
              <a:prstGeom prst="rect">
                <a:avLst/>
              </a:prstGeom>
              <a:blipFill>
                <a:blip r:embed="rId7"/>
                <a:stretch>
                  <a:fillRect l="-3333" t="-2941" b="-235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ight Bracket 46">
            <a:extLst>
              <a:ext uri="{FF2B5EF4-FFF2-40B4-BE49-F238E27FC236}">
                <a16:creationId xmlns:a16="http://schemas.microsoft.com/office/drawing/2014/main" id="{C0978B47-C761-EE4E-A757-31BBCEEB524E}"/>
              </a:ext>
            </a:extLst>
          </p:cNvPr>
          <p:cNvSpPr/>
          <p:nvPr/>
        </p:nvSpPr>
        <p:spPr>
          <a:xfrm rot="5400000">
            <a:off x="10670753" y="4398864"/>
            <a:ext cx="157186" cy="1534294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8" name="Right Bracket 47">
            <a:extLst>
              <a:ext uri="{FF2B5EF4-FFF2-40B4-BE49-F238E27FC236}">
                <a16:creationId xmlns:a16="http://schemas.microsoft.com/office/drawing/2014/main" id="{C379A5D4-0077-2C4B-90B1-CE39166DD5AC}"/>
              </a:ext>
            </a:extLst>
          </p:cNvPr>
          <p:cNvSpPr/>
          <p:nvPr/>
        </p:nvSpPr>
        <p:spPr>
          <a:xfrm rot="5400000">
            <a:off x="1877129" y="4511746"/>
            <a:ext cx="142150" cy="1053693"/>
          </a:xfrm>
          <a:prstGeom prst="rightBracke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5CD49CBF-64C1-F840-B83A-F99E9EF610C7}"/>
              </a:ext>
            </a:extLst>
          </p:cNvPr>
          <p:cNvCxnSpPr>
            <a:cxnSpLocks/>
            <a:stCxn id="47" idx="2"/>
            <a:endCxn id="48" idx="2"/>
          </p:cNvCxnSpPr>
          <p:nvPr/>
        </p:nvCxnSpPr>
        <p:spPr>
          <a:xfrm rot="16200000" flipV="1">
            <a:off x="6281307" y="776565"/>
            <a:ext cx="134936" cy="8801142"/>
          </a:xfrm>
          <a:prstGeom prst="curvedConnector3">
            <a:avLst>
              <a:gd name="adj1" fmla="val -394289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237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4891534" y="3694670"/>
            <a:ext cx="2078616" cy="2457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911972" y="624899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010660" y="6144677"/>
            <a:ext cx="440883" cy="10431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071291" y="398322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 flipV="1">
            <a:off x="6133630" y="4266782"/>
            <a:ext cx="972444" cy="802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00B050"/>
                </a:solidFill>
              </a:rPr>
              <a:t>green </a:t>
            </a:r>
            <a:br>
              <a:rPr lang="en-QA" sz="2000" b="1" dirty="0">
                <a:solidFill>
                  <a:srgbClr val="00B050"/>
                </a:solidFill>
              </a:rPr>
            </a:br>
            <a:r>
              <a:rPr lang="en-QA" sz="2000" b="1" dirty="0">
                <a:solidFill>
                  <a:srgbClr val="00B05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6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H="1" flipV="1">
            <a:off x="6264876" y="4958148"/>
            <a:ext cx="234452" cy="3096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E5536200-ABC2-684C-B9CB-A032871A5108}"/>
              </a:ext>
            </a:extLst>
          </p:cNvPr>
          <p:cNvCxnSpPr/>
          <p:nvPr/>
        </p:nvCxnSpPr>
        <p:spPr>
          <a:xfrm>
            <a:off x="6351373" y="5023459"/>
            <a:ext cx="2088292" cy="567338"/>
          </a:xfrm>
          <a:prstGeom prst="curvedConnector3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8018137-8097-BC4C-9868-0975A4B11089}"/>
              </a:ext>
            </a:extLst>
          </p:cNvPr>
          <p:cNvSpPr txBox="1"/>
          <p:nvPr/>
        </p:nvSpPr>
        <p:spPr>
          <a:xfrm>
            <a:off x="8473303" y="5406131"/>
            <a:ext cx="180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Project</a:t>
            </a:r>
            <a:r>
              <a:rPr lang="en-QA" dirty="0"/>
              <a:t> </a:t>
            </a:r>
            <a:r>
              <a:rPr lang="en-QA" i="1" dirty="0"/>
              <a:t>x</a:t>
            </a:r>
            <a:r>
              <a:rPr lang="en-QA" baseline="30000" dirty="0"/>
              <a:t>1</a:t>
            </a:r>
            <a:r>
              <a:rPr lang="en-QA" dirty="0"/>
              <a:t> </a:t>
            </a:r>
            <a:r>
              <a:rPr lang="en-US" dirty="0"/>
              <a:t>o</a:t>
            </a:r>
            <a:r>
              <a:rPr lang="en-QA" dirty="0"/>
              <a:t>nto </a:t>
            </a:r>
            <a:r>
              <a:rPr lang="en-QA" b="1" dirty="0"/>
              <a:t>w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 flipV="1">
            <a:off x="6090464" y="4945791"/>
            <a:ext cx="188664" cy="158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 rot="19560000">
            <a:off x="6052653" y="4571799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082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5" grpId="0"/>
      <p:bldP spid="41" grpId="0"/>
      <p:bldP spid="27" grpId="0"/>
      <p:bldP spid="49" grpId="0"/>
      <p:bldP spid="56" grpId="0"/>
      <p:bldP spid="6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 rot="19426681">
            <a:off x="5750012" y="5220193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4891534" y="3694670"/>
            <a:ext cx="2078616" cy="2457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911972" y="624899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010660" y="6144677"/>
            <a:ext cx="440883" cy="10431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071291" y="398322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 flipV="1">
            <a:off x="6133630" y="4266782"/>
            <a:ext cx="972444" cy="802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00B050"/>
                </a:solidFill>
              </a:rPr>
              <a:t>green </a:t>
            </a:r>
            <a:br>
              <a:rPr lang="en-QA" sz="2000" b="1" dirty="0">
                <a:solidFill>
                  <a:srgbClr val="00B050"/>
                </a:solidFill>
              </a:rPr>
            </a:br>
            <a:r>
              <a:rPr lang="en-QA" sz="2000" b="1" dirty="0">
                <a:solidFill>
                  <a:srgbClr val="00B05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H="1" flipV="1">
            <a:off x="6264876" y="4958148"/>
            <a:ext cx="234452" cy="3096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 flipV="1">
            <a:off x="6090464" y="4945791"/>
            <a:ext cx="188664" cy="158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 rot="19533451">
            <a:off x="6052653" y="4571799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7F135-AA57-E445-A99D-37BBC0FCF783}"/>
              </a:ext>
            </a:extLst>
          </p:cNvPr>
          <p:cNvCxnSpPr/>
          <p:nvPr/>
        </p:nvCxnSpPr>
        <p:spPr>
          <a:xfrm flipH="1" flipV="1">
            <a:off x="5570399" y="4889943"/>
            <a:ext cx="520065" cy="19778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337003" cy="369534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 flipV="1">
            <a:off x="5909233" y="5110143"/>
            <a:ext cx="188664" cy="15834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/>
              <p:nvPr/>
            </p:nvSpPr>
            <p:spPr>
              <a:xfrm>
                <a:off x="7849552" y="4574991"/>
                <a:ext cx="3892861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p</a:t>
                </a:r>
                <a:r>
                  <a:rPr lang="en-QA" sz="2000" baseline="30000" dirty="0">
                    <a:solidFill>
                      <a:srgbClr val="FF0000"/>
                    </a:solidFill>
                  </a:rPr>
                  <a:t>1</a:t>
                </a:r>
                <a:r>
                  <a:rPr lang="en-QA" sz="2000" dirty="0"/>
                  <a:t> is positive and very small, hence,</a:t>
                </a:r>
              </a:p>
              <a:p>
                <a:r>
                  <a:rPr lang="en-US" sz="2000" dirty="0"/>
                  <a:t>f</a:t>
                </a:r>
                <a:r>
                  <a:rPr lang="en-QA" sz="2000" dirty="0"/>
                  <a:t>or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FF0000"/>
                    </a:solidFill>
                  </a:rPr>
                  <a:t>1</a:t>
                </a:r>
                <a:r>
                  <a:rPr lang="en-QA" sz="2000" dirty="0"/>
                  <a:t>.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to be ≥ 1,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has to </a:t>
                </a:r>
              </a:p>
              <a:p>
                <a:r>
                  <a:rPr lang="en-US" sz="2000" dirty="0"/>
                  <a:t>be very large! </a:t>
                </a:r>
                <a:endParaRPr lang="en-QA" sz="2000" dirty="0"/>
              </a:p>
              <a:p>
                <a:endParaRPr lang="en-QA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52" y="4574991"/>
                <a:ext cx="3892861" cy="1323439"/>
              </a:xfrm>
              <a:prstGeom prst="rect">
                <a:avLst/>
              </a:prstGeom>
              <a:blipFill>
                <a:blip r:embed="rId7"/>
                <a:stretch>
                  <a:fillRect l="-1954" t="-2857" r="-65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8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 rot="19426681">
            <a:off x="5750012" y="5220193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4891534" y="3694670"/>
            <a:ext cx="2078616" cy="2457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911972" y="624899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010660" y="6144677"/>
            <a:ext cx="440883" cy="10431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071291" y="398322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 flipV="1">
            <a:off x="6133630" y="4266782"/>
            <a:ext cx="972444" cy="802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00B050"/>
                </a:solidFill>
              </a:rPr>
              <a:t>green </a:t>
            </a:r>
            <a:br>
              <a:rPr lang="en-QA" sz="2000" b="1" dirty="0">
                <a:solidFill>
                  <a:srgbClr val="00B050"/>
                </a:solidFill>
              </a:rPr>
            </a:br>
            <a:r>
              <a:rPr lang="en-QA" sz="2000" b="1" dirty="0">
                <a:solidFill>
                  <a:srgbClr val="00B05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H="1" flipV="1">
            <a:off x="6264876" y="4958148"/>
            <a:ext cx="234452" cy="3096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 flipV="1">
            <a:off x="6090464" y="4945791"/>
            <a:ext cx="188664" cy="158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 rot="19533451">
            <a:off x="6052653" y="4571799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7F135-AA57-E445-A99D-37BBC0FCF783}"/>
              </a:ext>
            </a:extLst>
          </p:cNvPr>
          <p:cNvCxnSpPr/>
          <p:nvPr/>
        </p:nvCxnSpPr>
        <p:spPr>
          <a:xfrm flipH="1" flipV="1">
            <a:off x="5570399" y="4889943"/>
            <a:ext cx="520065" cy="19778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337003" cy="369534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 flipV="1">
            <a:off x="5909233" y="5110143"/>
            <a:ext cx="188664" cy="15834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/>
              <p:nvPr/>
            </p:nvSpPr>
            <p:spPr>
              <a:xfrm>
                <a:off x="7849552" y="4574991"/>
                <a:ext cx="389247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But, the optimization objective is to</a:t>
                </a:r>
                <a:br>
                  <a:rPr lang="en-GB" sz="2000" dirty="0"/>
                </a:br>
                <a:r>
                  <a:rPr lang="en-GB" sz="2000" dirty="0"/>
                  <a:t>minimize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QA" sz="2000" dirty="0"/>
                  <a:t>, hence, SMV will</a:t>
                </a:r>
              </a:p>
              <a:p>
                <a:r>
                  <a:rPr lang="en-US" sz="2000" dirty="0"/>
                  <a:t>n</a:t>
                </a:r>
                <a:r>
                  <a:rPr lang="en-QA" sz="2000" dirty="0"/>
                  <a:t>ot prefer this decision boundary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52" y="4574991"/>
                <a:ext cx="3892476" cy="1015663"/>
              </a:xfrm>
              <a:prstGeom prst="rect">
                <a:avLst/>
              </a:prstGeom>
              <a:blipFill>
                <a:blip r:embed="rId7"/>
                <a:stretch>
                  <a:fillRect l="-1954" t="-3704" r="-651" b="-86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806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 rot="19426681">
            <a:off x="5750012" y="5220193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4891534" y="3694670"/>
            <a:ext cx="2078616" cy="2457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911972" y="624899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010660" y="6144677"/>
            <a:ext cx="440883" cy="10431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071291" y="398322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 flipV="1">
            <a:off x="6133630" y="4266782"/>
            <a:ext cx="972444" cy="802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00B050"/>
                </a:solidFill>
              </a:rPr>
              <a:t>green </a:t>
            </a:r>
            <a:br>
              <a:rPr lang="en-QA" sz="2000" b="1" dirty="0">
                <a:solidFill>
                  <a:srgbClr val="00B050"/>
                </a:solidFill>
              </a:rPr>
            </a:br>
            <a:r>
              <a:rPr lang="en-QA" sz="2000" b="1" dirty="0">
                <a:solidFill>
                  <a:srgbClr val="00B05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H="1" flipV="1">
            <a:off x="6264876" y="4958148"/>
            <a:ext cx="234452" cy="3096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 flipV="1">
            <a:off x="6090464" y="4945791"/>
            <a:ext cx="188664" cy="158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 rot="19533451">
            <a:off x="6052653" y="4571799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7F135-AA57-E445-A99D-37BBC0FCF783}"/>
              </a:ext>
            </a:extLst>
          </p:cNvPr>
          <p:cNvCxnSpPr/>
          <p:nvPr/>
        </p:nvCxnSpPr>
        <p:spPr>
          <a:xfrm flipH="1" flipV="1">
            <a:off x="5570399" y="4889943"/>
            <a:ext cx="520065" cy="19778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337003" cy="369534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 flipV="1">
            <a:off x="5909233" y="5110143"/>
            <a:ext cx="188664" cy="15834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/>
              <p:nvPr/>
            </p:nvSpPr>
            <p:spPr>
              <a:xfrm>
                <a:off x="7849552" y="4574991"/>
                <a:ext cx="3950505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70C0"/>
                    </a:solidFill>
                  </a:rPr>
                  <a:t>p</a:t>
                </a:r>
                <a:r>
                  <a:rPr lang="en-QA" sz="2000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QA" sz="2000" dirty="0"/>
                  <a:t> is negative and very small, hence,</a:t>
                </a:r>
              </a:p>
              <a:p>
                <a:r>
                  <a:rPr lang="en-US" sz="2000" dirty="0"/>
                  <a:t>f</a:t>
                </a:r>
                <a:r>
                  <a:rPr lang="en-QA" sz="2000" dirty="0"/>
                  <a:t>or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QA" sz="2000" dirty="0"/>
                  <a:t>.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to be ≤ -1,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has to </a:t>
                </a:r>
              </a:p>
              <a:p>
                <a:r>
                  <a:rPr lang="en-US" sz="2000" dirty="0"/>
                  <a:t>be very large! </a:t>
                </a:r>
                <a:endParaRPr lang="en-QA" sz="2000" dirty="0"/>
              </a:p>
              <a:p>
                <a:endParaRPr lang="en-QA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52" y="4574991"/>
                <a:ext cx="3950505" cy="1323439"/>
              </a:xfrm>
              <a:prstGeom prst="rect">
                <a:avLst/>
              </a:prstGeom>
              <a:blipFill>
                <a:blip r:embed="rId7"/>
                <a:stretch>
                  <a:fillRect l="-1923" t="-2857" r="-96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4320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 rot="19426681">
            <a:off x="5750012" y="5220193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4891534" y="3694670"/>
            <a:ext cx="2078616" cy="2457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911972" y="624899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010660" y="6144677"/>
            <a:ext cx="440883" cy="10431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071291" y="398322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 flipV="1">
            <a:off x="6133630" y="4266782"/>
            <a:ext cx="972444" cy="802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00B050"/>
                </a:solidFill>
              </a:rPr>
              <a:t>green </a:t>
            </a:r>
            <a:br>
              <a:rPr lang="en-QA" sz="2000" b="1" dirty="0">
                <a:solidFill>
                  <a:srgbClr val="00B050"/>
                </a:solidFill>
              </a:rPr>
            </a:br>
            <a:r>
              <a:rPr lang="en-QA" sz="2000" b="1" dirty="0">
                <a:solidFill>
                  <a:srgbClr val="00B05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H="1" flipV="1">
            <a:off x="6264876" y="4958148"/>
            <a:ext cx="234452" cy="3096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 flipV="1">
            <a:off x="6090464" y="4945791"/>
            <a:ext cx="188664" cy="158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 rot="19533451">
            <a:off x="6052653" y="4571799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7F135-AA57-E445-A99D-37BBC0FCF783}"/>
              </a:ext>
            </a:extLst>
          </p:cNvPr>
          <p:cNvCxnSpPr/>
          <p:nvPr/>
        </p:nvCxnSpPr>
        <p:spPr>
          <a:xfrm flipH="1" flipV="1">
            <a:off x="5570399" y="4889943"/>
            <a:ext cx="520065" cy="19778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337003" cy="369534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 flipV="1">
            <a:off x="5909233" y="5110143"/>
            <a:ext cx="188664" cy="15834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/>
              <p:nvPr/>
            </p:nvSpPr>
            <p:spPr>
              <a:xfrm>
                <a:off x="7849552" y="4574991"/>
                <a:ext cx="413010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But, the optimization objective is to</a:t>
                </a:r>
                <a:br>
                  <a:rPr lang="en-GB" sz="2000" dirty="0"/>
                </a:br>
                <a:r>
                  <a:rPr lang="en-GB" sz="2000" dirty="0"/>
                  <a:t>minimize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QA" sz="2000" dirty="0"/>
                  <a:t>, hence, again, SMV </a:t>
                </a:r>
                <a:br>
                  <a:rPr lang="en-QA" sz="2000" dirty="0"/>
                </a:br>
                <a:r>
                  <a:rPr lang="en-QA" sz="2000" dirty="0"/>
                  <a:t>will </a:t>
                </a:r>
                <a:r>
                  <a:rPr lang="en-US" sz="2000" dirty="0"/>
                  <a:t>n</a:t>
                </a:r>
                <a:r>
                  <a:rPr lang="en-QA" sz="2000" dirty="0"/>
                  <a:t>ot prefer this decision boundary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FA35CD-DBD8-9747-8F98-1B9741B45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52" y="4574991"/>
                <a:ext cx="4130105" cy="1015663"/>
              </a:xfrm>
              <a:prstGeom prst="rect">
                <a:avLst/>
              </a:prstGeom>
              <a:blipFill>
                <a:blip r:embed="rId7"/>
                <a:stretch>
                  <a:fillRect l="-1840" t="-3704" b="-864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10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The biggest problem is when data is not linearly separable (</a:t>
            </a:r>
            <a:r>
              <a:rPr lang="en-US" b="1" i="1" dirty="0">
                <a:solidFill>
                  <a:srgbClr val="92D050"/>
                </a:solidFill>
              </a:rPr>
              <a:t>problem 1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4612F3-2EE2-564E-A5DC-064B5B6BBD4E}"/>
              </a:ext>
            </a:extLst>
          </p:cNvPr>
          <p:cNvSpPr/>
          <p:nvPr/>
        </p:nvSpPr>
        <p:spPr>
          <a:xfrm>
            <a:off x="2161806" y="377131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8CBA0A-9B20-5746-8177-A3151FE6BDF4}"/>
              </a:ext>
            </a:extLst>
          </p:cNvPr>
          <p:cNvSpPr/>
          <p:nvPr/>
        </p:nvSpPr>
        <p:spPr>
          <a:xfrm>
            <a:off x="4897517" y="430732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8D5A16-5731-EE40-86FC-E382DC9D5638}"/>
              </a:ext>
            </a:extLst>
          </p:cNvPr>
          <p:cNvSpPr/>
          <p:nvPr/>
        </p:nvSpPr>
        <p:spPr>
          <a:xfrm>
            <a:off x="2986031" y="420965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39F7A5-2368-1146-BFD6-3748E843CE09}"/>
              </a:ext>
            </a:extLst>
          </p:cNvPr>
          <p:cNvSpPr/>
          <p:nvPr/>
        </p:nvSpPr>
        <p:spPr>
          <a:xfrm>
            <a:off x="3967181" y="33674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6D3898-C17F-C340-A564-DA2FB26ADDBE}"/>
              </a:ext>
            </a:extLst>
          </p:cNvPr>
          <p:cNvSpPr/>
          <p:nvPr/>
        </p:nvSpPr>
        <p:spPr>
          <a:xfrm>
            <a:off x="3140050" y="496097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37ED62-DA93-A04A-BE4C-944034D3B2C6}"/>
              </a:ext>
            </a:extLst>
          </p:cNvPr>
          <p:cNvSpPr/>
          <p:nvPr/>
        </p:nvSpPr>
        <p:spPr>
          <a:xfrm>
            <a:off x="4044152" y="492568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E61B08-5770-A448-8367-63607E7D4583}"/>
              </a:ext>
            </a:extLst>
          </p:cNvPr>
          <p:cNvSpPr/>
          <p:nvPr/>
        </p:nvSpPr>
        <p:spPr>
          <a:xfrm>
            <a:off x="4480383" y="322123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C6B5DC-B9C2-D44D-8F4D-D8EE6912F3EA}"/>
              </a:ext>
            </a:extLst>
          </p:cNvPr>
          <p:cNvSpPr/>
          <p:nvPr/>
        </p:nvSpPr>
        <p:spPr>
          <a:xfrm>
            <a:off x="4253148" y="541572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783223-D007-A740-BEDB-B517CC7A0ABB}"/>
              </a:ext>
            </a:extLst>
          </p:cNvPr>
          <p:cNvSpPr/>
          <p:nvPr/>
        </p:nvSpPr>
        <p:spPr>
          <a:xfrm>
            <a:off x="2443439" y="407751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F12D2A-21AA-E44E-B567-A8B2AC583706}"/>
              </a:ext>
            </a:extLst>
          </p:cNvPr>
          <p:cNvSpPr/>
          <p:nvPr/>
        </p:nvSpPr>
        <p:spPr>
          <a:xfrm>
            <a:off x="5253369" y="4611817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0ECD7C-04E4-AF48-8BA7-A7F6CE709344}"/>
              </a:ext>
            </a:extLst>
          </p:cNvPr>
          <p:cNvSpPr/>
          <p:nvPr/>
        </p:nvSpPr>
        <p:spPr>
          <a:xfrm>
            <a:off x="5932902" y="398481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D964A3-F776-E341-AD13-C560606996E7}"/>
              </a:ext>
            </a:extLst>
          </p:cNvPr>
          <p:cNvSpPr/>
          <p:nvPr/>
        </p:nvSpPr>
        <p:spPr>
          <a:xfrm>
            <a:off x="6147577" y="454522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67944F-D547-494B-8A8B-744B71EA1D03}"/>
              </a:ext>
            </a:extLst>
          </p:cNvPr>
          <p:cNvCxnSpPr>
            <a:cxnSpLocks/>
          </p:cNvCxnSpPr>
          <p:nvPr/>
        </p:nvCxnSpPr>
        <p:spPr>
          <a:xfrm>
            <a:off x="2616020" y="3102454"/>
            <a:ext cx="2972065" cy="2574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8209C7A-04FF-F34C-9DD1-F425E7613A52}"/>
              </a:ext>
            </a:extLst>
          </p:cNvPr>
          <p:cNvSpPr/>
          <p:nvPr/>
        </p:nvSpPr>
        <p:spPr>
          <a:xfrm>
            <a:off x="2346678" y="468912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DEB159-4591-6E43-A2EE-3986BAB3E13A}"/>
              </a:ext>
            </a:extLst>
          </p:cNvPr>
          <p:cNvSpPr/>
          <p:nvPr/>
        </p:nvSpPr>
        <p:spPr>
          <a:xfrm>
            <a:off x="3585158" y="549579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E49E95-0AE3-D640-83CF-73D97EE11930}"/>
              </a:ext>
            </a:extLst>
          </p:cNvPr>
          <p:cNvSpPr/>
          <p:nvPr/>
        </p:nvSpPr>
        <p:spPr>
          <a:xfrm>
            <a:off x="4470458" y="586476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7C5610-6B02-334D-A384-23E0BCD45F72}"/>
              </a:ext>
            </a:extLst>
          </p:cNvPr>
          <p:cNvSpPr/>
          <p:nvPr/>
        </p:nvSpPr>
        <p:spPr>
          <a:xfrm>
            <a:off x="2116159" y="428992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713AD5-03A2-9949-A002-A48A3EC1CA1F}"/>
              </a:ext>
            </a:extLst>
          </p:cNvPr>
          <p:cNvSpPr/>
          <p:nvPr/>
        </p:nvSpPr>
        <p:spPr>
          <a:xfrm>
            <a:off x="3569609" y="3067197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479B24-BB17-D949-9949-54F3DB68F216}"/>
              </a:ext>
            </a:extLst>
          </p:cNvPr>
          <p:cNvSpPr/>
          <p:nvPr/>
        </p:nvSpPr>
        <p:spPr>
          <a:xfrm>
            <a:off x="4616307" y="376881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59965E-7D37-264D-B3C3-15624F738EF2}"/>
              </a:ext>
            </a:extLst>
          </p:cNvPr>
          <p:cNvSpPr/>
          <p:nvPr/>
        </p:nvSpPr>
        <p:spPr>
          <a:xfrm>
            <a:off x="5407413" y="397967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50728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 principle, it is possible to transform </a:t>
            </a:r>
          </a:p>
          <a:p>
            <a:r>
              <a:rPr lang="en-GB" sz="2400" b="1" dirty="0"/>
              <a:t>the examples into another space, </a:t>
            </a:r>
            <a:br>
              <a:rPr lang="en-GB" sz="2400" b="1" dirty="0"/>
            </a:br>
            <a:r>
              <a:rPr lang="en-GB" sz="2400" b="1" dirty="0"/>
              <a:t>which makes them linearly separable </a:t>
            </a:r>
            <a:br>
              <a:rPr lang="en-GB" sz="2400" b="1" dirty="0"/>
            </a:b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2968291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 rot="19426681">
            <a:off x="5750012" y="5220193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4891534" y="3694670"/>
            <a:ext cx="2078616" cy="245794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911972" y="6248991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010660" y="6144677"/>
            <a:ext cx="440883" cy="104314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071291" y="398322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 flipV="1">
            <a:off x="6133630" y="4266782"/>
            <a:ext cx="972444" cy="8029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00B050"/>
                </a:solidFill>
              </a:rPr>
              <a:t>green </a:t>
            </a:r>
            <a:br>
              <a:rPr lang="en-QA" sz="2000" b="1" dirty="0">
                <a:solidFill>
                  <a:srgbClr val="00B050"/>
                </a:solidFill>
              </a:rPr>
            </a:br>
            <a:r>
              <a:rPr lang="en-QA" sz="2000" b="1" dirty="0">
                <a:solidFill>
                  <a:srgbClr val="00B05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H="1" flipV="1">
            <a:off x="6264876" y="4958148"/>
            <a:ext cx="234452" cy="30960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 flipV="1">
            <a:off x="6090464" y="4945791"/>
            <a:ext cx="188664" cy="1583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 rot="19533451">
            <a:off x="6052653" y="4571799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7F135-AA57-E445-A99D-37BBC0FCF783}"/>
              </a:ext>
            </a:extLst>
          </p:cNvPr>
          <p:cNvCxnSpPr/>
          <p:nvPr/>
        </p:nvCxnSpPr>
        <p:spPr>
          <a:xfrm flipH="1" flipV="1">
            <a:off x="5570399" y="4889943"/>
            <a:ext cx="520065" cy="19778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337003" cy="369534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 flipV="1">
            <a:off x="5909233" y="5110143"/>
            <a:ext cx="188664" cy="158341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DFA35CD-DBD8-9747-8F98-1B9741B45A27}"/>
              </a:ext>
            </a:extLst>
          </p:cNvPr>
          <p:cNvSpPr txBox="1"/>
          <p:nvPr/>
        </p:nvSpPr>
        <p:spPr>
          <a:xfrm>
            <a:off x="9598203" y="438183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NO</a:t>
            </a:r>
            <a:endParaRPr lang="en-QA" sz="2400" b="1" dirty="0"/>
          </a:p>
        </p:txBody>
      </p:sp>
    </p:spTree>
    <p:extLst>
      <p:ext uri="{BB962C8B-B14F-4D97-AF65-F5344CB8AC3E}">
        <p14:creationId xmlns:p14="http://schemas.microsoft.com/office/powerpoint/2010/main" val="6955619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>
            <a:off x="5602205" y="5106728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6094953" y="3644671"/>
            <a:ext cx="2944" cy="302858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326667" y="6211587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6101536" y="6083930"/>
            <a:ext cx="764702" cy="127657"/>
          </a:xfrm>
          <a:prstGeom prst="curvedConnector2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182296" y="504499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>
            <a:off x="6119504" y="5091907"/>
            <a:ext cx="1055359" cy="83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7030A0"/>
                </a:solidFill>
              </a:rPr>
              <a:t>purple </a:t>
            </a:r>
            <a:br>
              <a:rPr lang="en-QA" sz="2000" b="1" dirty="0">
                <a:solidFill>
                  <a:srgbClr val="7030A0"/>
                </a:solidFill>
              </a:rPr>
            </a:br>
            <a:r>
              <a:rPr lang="en-QA" sz="2000" b="1" dirty="0">
                <a:solidFill>
                  <a:srgbClr val="7030A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V="1">
            <a:off x="6499328" y="5086155"/>
            <a:ext cx="0" cy="181593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>
            <a:off x="6105379" y="5065749"/>
            <a:ext cx="4076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>
            <a:off x="6153756" y="4660665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7F135-AA57-E445-A99D-37BBC0FCF783}"/>
              </a:ext>
            </a:extLst>
          </p:cNvPr>
          <p:cNvCxnSpPr/>
          <p:nvPr/>
        </p:nvCxnSpPr>
        <p:spPr>
          <a:xfrm flipH="1" flipV="1">
            <a:off x="5570399" y="4889943"/>
            <a:ext cx="520065" cy="19778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0" cy="182765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>
            <a:off x="5570399" y="5104131"/>
            <a:ext cx="52006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415A75A-A362-7841-B8E2-4224A9D768A1}"/>
                  </a:ext>
                </a:extLst>
              </p:cNvPr>
              <p:cNvSpPr txBox="1"/>
              <p:nvPr/>
            </p:nvSpPr>
            <p:spPr>
              <a:xfrm>
                <a:off x="7849552" y="4574991"/>
                <a:ext cx="4018216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FF0000"/>
                    </a:solidFill>
                  </a:rPr>
                  <a:t>1</a:t>
                </a:r>
                <a:r>
                  <a:rPr lang="en-QA" sz="2000" dirty="0"/>
                  <a:t> is positive and bigger now, hence,</a:t>
                </a:r>
              </a:p>
              <a:p>
                <a:r>
                  <a:rPr lang="en-US" sz="2000" dirty="0"/>
                  <a:t>f</a:t>
                </a:r>
                <a:r>
                  <a:rPr lang="en-QA" sz="2000" dirty="0"/>
                  <a:t>or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FF0000"/>
                    </a:solidFill>
                  </a:rPr>
                  <a:t>1</a:t>
                </a:r>
                <a:r>
                  <a:rPr lang="en-QA" sz="2000" dirty="0"/>
                  <a:t>.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to be ≥ 1,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can be </a:t>
                </a:r>
                <a:br>
                  <a:rPr lang="en-US" sz="2000" dirty="0"/>
                </a:br>
                <a:r>
                  <a:rPr lang="en-US" sz="2000" dirty="0"/>
                  <a:t>smaller, aligning better with the </a:t>
                </a:r>
                <a:br>
                  <a:rPr lang="en-US" sz="2000" dirty="0"/>
                </a:br>
                <a:r>
                  <a:rPr lang="en-US" sz="2000" dirty="0"/>
                  <a:t>optimization objective</a:t>
                </a:r>
                <a:endParaRPr lang="en-QA" sz="2000" dirty="0"/>
              </a:p>
              <a:p>
                <a:endParaRPr lang="en-QA" sz="20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415A75A-A362-7841-B8E2-4224A9D76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52" y="4574991"/>
                <a:ext cx="4018216" cy="1631216"/>
              </a:xfrm>
              <a:prstGeom prst="rect">
                <a:avLst/>
              </a:prstGeom>
              <a:blipFill>
                <a:blip r:embed="rId7"/>
                <a:stretch>
                  <a:fillRect l="-1893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5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5" grpId="0"/>
      <p:bldP spid="41" grpId="0"/>
      <p:bldP spid="27" grpId="0"/>
      <p:bldP spid="60" grpId="0"/>
      <p:bldP spid="5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>
            <a:off x="5602205" y="5106728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6094953" y="3644671"/>
            <a:ext cx="2944" cy="302858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01E9871-B553-AC44-9A8B-760343BC2AF0}"/>
              </a:ext>
            </a:extLst>
          </p:cNvPr>
          <p:cNvSpPr txBox="1"/>
          <p:nvPr/>
        </p:nvSpPr>
        <p:spPr>
          <a:xfrm>
            <a:off x="6326667" y="6211587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118C43F-8D56-6F47-89E3-465DEA5E821F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6101536" y="6083930"/>
            <a:ext cx="764702" cy="127657"/>
          </a:xfrm>
          <a:prstGeom prst="curvedConnector2">
            <a:avLst/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182296" y="504499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>
            <a:off x="6119504" y="5091907"/>
            <a:ext cx="1055359" cy="83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7030A0"/>
                </a:solidFill>
              </a:rPr>
              <a:t>purple </a:t>
            </a:r>
            <a:br>
              <a:rPr lang="en-QA" sz="2000" b="1" dirty="0">
                <a:solidFill>
                  <a:srgbClr val="7030A0"/>
                </a:solidFill>
              </a:rPr>
            </a:br>
            <a:r>
              <a:rPr lang="en-QA" sz="2000" b="1" dirty="0">
                <a:solidFill>
                  <a:srgbClr val="7030A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ACF14A-4285-2E4A-B66D-0FB2BBB7261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096000" y="5105703"/>
            <a:ext cx="390971" cy="15677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V="1">
            <a:off x="6499328" y="5086155"/>
            <a:ext cx="0" cy="181593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>
            <a:off x="6105379" y="5065749"/>
            <a:ext cx="4076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>
            <a:off x="6153756" y="4660665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697F135-AA57-E445-A99D-37BBC0FCF783}"/>
              </a:ext>
            </a:extLst>
          </p:cNvPr>
          <p:cNvCxnSpPr/>
          <p:nvPr/>
        </p:nvCxnSpPr>
        <p:spPr>
          <a:xfrm flipH="1" flipV="1">
            <a:off x="5570399" y="4889943"/>
            <a:ext cx="520065" cy="19778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0" cy="182765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>
            <a:off x="5570399" y="5104131"/>
            <a:ext cx="52006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8177097-7BAF-C447-88A5-1BC95DEF077B}"/>
                  </a:ext>
                </a:extLst>
              </p:cNvPr>
              <p:cNvSpPr txBox="1"/>
              <p:nvPr/>
            </p:nvSpPr>
            <p:spPr>
              <a:xfrm>
                <a:off x="7849552" y="4574991"/>
                <a:ext cx="4088042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70C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QA" sz="2000" dirty="0"/>
                  <a:t> is negative and bigger now, hence,</a:t>
                </a:r>
              </a:p>
              <a:p>
                <a:r>
                  <a:rPr lang="en-US" sz="2000" dirty="0"/>
                  <a:t>f</a:t>
                </a:r>
                <a:r>
                  <a:rPr lang="en-QA" sz="2000" dirty="0"/>
                  <a:t>or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p</a:t>
                </a:r>
                <a:r>
                  <a:rPr lang="en-QA" sz="2000" b="1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en-QA" sz="2000" dirty="0"/>
                  <a:t>.</a:t>
                </a:r>
                <a:r>
                  <a:rPr lang="en-US" sz="20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to be ≤ -1,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000" dirty="0"/>
                  <a:t> can be </a:t>
                </a:r>
                <a:br>
                  <a:rPr lang="en-US" sz="2000" dirty="0"/>
                </a:br>
                <a:r>
                  <a:rPr lang="en-US" sz="2000" dirty="0"/>
                  <a:t>smaller, aligning better with the </a:t>
                </a:r>
                <a:br>
                  <a:rPr lang="en-US" sz="2000" dirty="0"/>
                </a:br>
                <a:r>
                  <a:rPr lang="en-US" sz="2000" dirty="0"/>
                  <a:t>optimization objective</a:t>
                </a:r>
                <a:endParaRPr lang="en-QA" sz="2000" dirty="0"/>
              </a:p>
              <a:p>
                <a:endParaRPr lang="en-QA" sz="2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8177097-7BAF-C447-88A5-1BC95DEF0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52" y="4574991"/>
                <a:ext cx="4088042" cy="1631216"/>
              </a:xfrm>
              <a:prstGeom prst="rect">
                <a:avLst/>
              </a:prstGeom>
              <a:blipFill>
                <a:blip r:embed="rId7"/>
                <a:stretch>
                  <a:fillRect l="-1863" t="-23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3832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54DCE5C-7A23-7548-A3B1-7B955C5FA13C}"/>
              </a:ext>
            </a:extLst>
          </p:cNvPr>
          <p:cNvSpPr txBox="1"/>
          <p:nvPr/>
        </p:nvSpPr>
        <p:spPr>
          <a:xfrm>
            <a:off x="5602205" y="5106728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0070C0"/>
                </a:solidFill>
              </a:rPr>
              <a:t>p</a:t>
            </a:r>
            <a:r>
              <a:rPr lang="en-QA" b="1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Objective of SVM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GB" dirty="0"/>
              <a:t>More formally, the goal of any SVM can be stated as follows: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/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Given a training set (x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1</a:t>
                </a:r>
                <a:r>
                  <a:rPr lang="en-US" sz="2400" dirty="0"/>
                  <a:t>), (x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, y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), . . . , (</a:t>
                </a:r>
                <a:r>
                  <a:rPr lang="en-US" sz="2400" dirty="0" err="1"/>
                  <a:t>x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n</a:t>
                </a:r>
                <a:r>
                  <a:rPr lang="en-US" sz="2400" dirty="0"/>
                  <a:t>), </a:t>
                </a:r>
                <a:r>
                  <a:rPr lang="en-GB" sz="2400" b="1" u="sng" dirty="0">
                    <a:solidFill>
                      <a:srgbClr val="00B0F0"/>
                    </a:solidFill>
                  </a:rPr>
                  <a:t>minimize </a:t>
                </a:r>
                <a14:m>
                  <m:oMath xmlns:m="http://schemas.openxmlformats.org/officeDocument/2006/math"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 u="sng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(by varying </a:t>
                </a:r>
                <a:r>
                  <a:rPr lang="en-US" sz="2400" b="1" dirty="0"/>
                  <a:t>w</a:t>
                </a:r>
                <a:r>
                  <a:rPr lang="en-US" sz="2400" dirty="0"/>
                  <a:t> and b) subject to the constraint that for all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 = 1, 2, . . . , n,</a:t>
                </a:r>
                <a:endParaRPr lang="en-US" sz="2400" dirty="0">
                  <a:effectLst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D1E4D0-DB96-DE4E-8A68-F2C933477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189" y="2598003"/>
                <a:ext cx="9823622" cy="830997"/>
              </a:xfrm>
              <a:prstGeom prst="rect">
                <a:avLst/>
              </a:prstGeom>
              <a:blipFill>
                <a:blip r:embed="rId3"/>
                <a:stretch>
                  <a:fillRect l="-1034" t="-4478" b="-1343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/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≥ 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+1</a:t>
                </a:r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FF0000"/>
                    </a:solidFill>
                  </a:rPr>
                  <a:t>p</a:t>
                </a:r>
                <a:r>
                  <a:rPr lang="en-QA" sz="2400" b="1" baseline="300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/>
                  <a:t>.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GB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sz="2400" dirty="0"/>
                  <a:t>  ≤ -1</a:t>
                </a:r>
                <a:r>
                  <a:rPr lang="en-GB" sz="2400" b="1" dirty="0">
                    <a:solidFill>
                      <a:srgbClr val="FFC000"/>
                    </a:solidFill>
                  </a:rPr>
                  <a:t> </a:t>
                </a:r>
                <a:r>
                  <a:rPr lang="en-US" sz="2400" dirty="0"/>
                  <a:t>if </a:t>
                </a:r>
                <a:r>
                  <a:rPr lang="en-US" sz="2400" dirty="0" err="1"/>
                  <a:t>y</a:t>
                </a:r>
                <a:r>
                  <a:rPr lang="en-US" sz="2400" baseline="30000" dirty="0" err="1"/>
                  <a:t>i</a:t>
                </a:r>
                <a:r>
                  <a:rPr lang="en-US" sz="2400" dirty="0"/>
                  <a:t> = −1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D2A4FFF-5151-F243-A061-5A6C4E82B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6" y="3887397"/>
                <a:ext cx="3492844" cy="1200329"/>
              </a:xfrm>
              <a:prstGeom prst="rect">
                <a:avLst/>
              </a:prstGeom>
              <a:blipFill>
                <a:blip r:embed="rId4"/>
                <a:stretch>
                  <a:fillRect l="-2899" t="-3158" b="-1052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>
            <a:extLst>
              <a:ext uri="{FF2B5EF4-FFF2-40B4-BE49-F238E27FC236}">
                <a16:creationId xmlns:a16="http://schemas.microsoft.com/office/drawing/2014/main" id="{B6F1376C-9E77-EC4C-A201-FE4012270B1D}"/>
              </a:ext>
            </a:extLst>
          </p:cNvPr>
          <p:cNvSpPr/>
          <p:nvPr/>
        </p:nvSpPr>
        <p:spPr>
          <a:xfrm>
            <a:off x="1313227" y="3945668"/>
            <a:ext cx="45719" cy="1200329"/>
          </a:xfrm>
          <a:prstGeom prst="leftBracke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9C28CC-1477-F44B-B7A5-855D75D75357}"/>
              </a:ext>
            </a:extLst>
          </p:cNvPr>
          <p:cNvCxnSpPr/>
          <p:nvPr/>
        </p:nvCxnSpPr>
        <p:spPr>
          <a:xfrm>
            <a:off x="6096000" y="3784526"/>
            <a:ext cx="0" cy="26064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CBF50C-8AF3-9440-AF50-DBE66518D866}"/>
              </a:ext>
            </a:extLst>
          </p:cNvPr>
          <p:cNvCxnSpPr>
            <a:cxnSpLocks/>
          </p:cNvCxnSpPr>
          <p:nvPr/>
        </p:nvCxnSpPr>
        <p:spPr>
          <a:xfrm>
            <a:off x="4792798" y="5087726"/>
            <a:ext cx="284367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4F57AF24-EDBC-9143-81EE-C8C64EB2AFD1}"/>
              </a:ext>
            </a:extLst>
          </p:cNvPr>
          <p:cNvSpPr/>
          <p:nvPr/>
        </p:nvSpPr>
        <p:spPr>
          <a:xfrm>
            <a:off x="6594389" y="467394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C6D04D-2199-4E44-8A97-2E95C01F6976}"/>
              </a:ext>
            </a:extLst>
          </p:cNvPr>
          <p:cNvSpPr/>
          <p:nvPr/>
        </p:nvSpPr>
        <p:spPr>
          <a:xfrm>
            <a:off x="6970150" y="475161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9BD03A-B37D-B64B-8B81-9EC591FA6A46}"/>
              </a:ext>
            </a:extLst>
          </p:cNvPr>
          <p:cNvSpPr/>
          <p:nvPr/>
        </p:nvSpPr>
        <p:spPr>
          <a:xfrm>
            <a:off x="6447160" y="522266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3E61FC-9DDC-DC47-8CFF-A5727644A52C}"/>
              </a:ext>
            </a:extLst>
          </p:cNvPr>
          <p:cNvSpPr/>
          <p:nvPr/>
        </p:nvSpPr>
        <p:spPr>
          <a:xfrm>
            <a:off x="4765534" y="522966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E86CD9-5DC5-5346-B432-05C08F4FBBCC}"/>
              </a:ext>
            </a:extLst>
          </p:cNvPr>
          <p:cNvSpPr/>
          <p:nvPr/>
        </p:nvSpPr>
        <p:spPr>
          <a:xfrm>
            <a:off x="4891534" y="435899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D9AA17-4726-CA4F-9E77-CC297CD7D922}"/>
              </a:ext>
            </a:extLst>
          </p:cNvPr>
          <p:cNvSpPr/>
          <p:nvPr/>
        </p:nvSpPr>
        <p:spPr>
          <a:xfrm>
            <a:off x="5318399" y="467394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99010C-7FED-B748-9FDD-44A521FA9559}"/>
              </a:ext>
            </a:extLst>
          </p:cNvPr>
          <p:cNvCxnSpPr>
            <a:cxnSpLocks/>
          </p:cNvCxnSpPr>
          <p:nvPr/>
        </p:nvCxnSpPr>
        <p:spPr>
          <a:xfrm>
            <a:off x="6094953" y="3644671"/>
            <a:ext cx="2944" cy="302858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9F53B9D-A638-4146-BA08-5090929043E0}"/>
              </a:ext>
            </a:extLst>
          </p:cNvPr>
          <p:cNvSpPr txBox="1"/>
          <p:nvPr/>
        </p:nvSpPr>
        <p:spPr>
          <a:xfrm>
            <a:off x="7182296" y="504499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b="1" dirty="0"/>
              <a:t>w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8B4233-ADCE-BE4D-8105-23995E6C52BE}"/>
              </a:ext>
            </a:extLst>
          </p:cNvPr>
          <p:cNvCxnSpPr>
            <a:cxnSpLocks/>
          </p:cNvCxnSpPr>
          <p:nvPr/>
        </p:nvCxnSpPr>
        <p:spPr>
          <a:xfrm>
            <a:off x="6119504" y="5091907"/>
            <a:ext cx="1055359" cy="830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18E57D-9C59-2E4C-8181-29E83A461E0E}"/>
              </a:ext>
            </a:extLst>
          </p:cNvPr>
          <p:cNvSpPr txBox="1"/>
          <p:nvPr/>
        </p:nvSpPr>
        <p:spPr>
          <a:xfrm>
            <a:off x="7849552" y="3644671"/>
            <a:ext cx="4016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dirty="0"/>
              <a:t>If SVM encounters this </a:t>
            </a:r>
            <a:r>
              <a:rPr lang="en-QA" sz="2000" b="1" dirty="0">
                <a:solidFill>
                  <a:srgbClr val="7030A0"/>
                </a:solidFill>
              </a:rPr>
              <a:t>purple </a:t>
            </a:r>
            <a:br>
              <a:rPr lang="en-QA" sz="2000" b="1" dirty="0">
                <a:solidFill>
                  <a:srgbClr val="7030A0"/>
                </a:solidFill>
              </a:rPr>
            </a:br>
            <a:r>
              <a:rPr lang="en-QA" sz="2000" b="1" dirty="0">
                <a:solidFill>
                  <a:srgbClr val="7030A0"/>
                </a:solidFill>
              </a:rPr>
              <a:t>decision boundary</a:t>
            </a:r>
            <a:r>
              <a:rPr lang="en-QA" sz="2000" dirty="0"/>
              <a:t>, will it choose it?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/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4AFE9B5-AD74-FB49-93BA-D25B5CE94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588" y="5184083"/>
                <a:ext cx="460767" cy="4045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6073248-6B39-9141-B480-47F561751AA2}"/>
              </a:ext>
            </a:extLst>
          </p:cNvPr>
          <p:cNvCxnSpPr>
            <a:cxnSpLocks/>
          </p:cNvCxnSpPr>
          <p:nvPr/>
        </p:nvCxnSpPr>
        <p:spPr>
          <a:xfrm flipV="1">
            <a:off x="6499328" y="5086155"/>
            <a:ext cx="0" cy="181593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59393C-80B8-9545-AB8D-D0F53F08BAE5}"/>
              </a:ext>
            </a:extLst>
          </p:cNvPr>
          <p:cNvCxnSpPr>
            <a:cxnSpLocks/>
          </p:cNvCxnSpPr>
          <p:nvPr/>
        </p:nvCxnSpPr>
        <p:spPr>
          <a:xfrm>
            <a:off x="6105379" y="5065749"/>
            <a:ext cx="4076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2930FE59-290F-EB49-92DD-F0751FE2AC1B}"/>
              </a:ext>
            </a:extLst>
          </p:cNvPr>
          <p:cNvSpPr txBox="1"/>
          <p:nvPr/>
        </p:nvSpPr>
        <p:spPr>
          <a:xfrm>
            <a:off x="6153756" y="4660665"/>
            <a:ext cx="40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QA" b="1" dirty="0">
                <a:solidFill>
                  <a:srgbClr val="FF0000"/>
                </a:solidFill>
              </a:rPr>
              <a:t>p</a:t>
            </a:r>
            <a:r>
              <a:rPr lang="en-QA" b="1" baseline="30000" dirty="0">
                <a:solidFill>
                  <a:srgbClr val="FF0000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/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QA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/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QA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8585AE-44A8-3844-9253-73F8E315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34" y="4548177"/>
                <a:ext cx="460767" cy="406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9FB1DD-FF29-4642-83E9-F4FE673B2E8B}"/>
              </a:ext>
            </a:extLst>
          </p:cNvPr>
          <p:cNvCxnSpPr>
            <a:cxnSpLocks/>
          </p:cNvCxnSpPr>
          <p:nvPr/>
        </p:nvCxnSpPr>
        <p:spPr>
          <a:xfrm>
            <a:off x="5582447" y="4903390"/>
            <a:ext cx="0" cy="182765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503509B-E58B-6D44-B1A1-ABCCC7D306FC}"/>
              </a:ext>
            </a:extLst>
          </p:cNvPr>
          <p:cNvCxnSpPr>
            <a:cxnSpLocks/>
          </p:cNvCxnSpPr>
          <p:nvPr/>
        </p:nvCxnSpPr>
        <p:spPr>
          <a:xfrm>
            <a:off x="5570399" y="5104131"/>
            <a:ext cx="52006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8CDC3AD-2DD4-874F-9549-E19E0A6F5E21}"/>
              </a:ext>
            </a:extLst>
          </p:cNvPr>
          <p:cNvSpPr txBox="1"/>
          <p:nvPr/>
        </p:nvSpPr>
        <p:spPr>
          <a:xfrm>
            <a:off x="9449800" y="4382952"/>
            <a:ext cx="63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YES</a:t>
            </a:r>
            <a:endParaRPr lang="en-QA" sz="2400" b="1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EEAC05-610A-DE41-B682-80F77DF71F79}"/>
              </a:ext>
            </a:extLst>
          </p:cNvPr>
          <p:cNvCxnSpPr>
            <a:cxnSpLocks/>
          </p:cNvCxnSpPr>
          <p:nvPr/>
        </p:nvCxnSpPr>
        <p:spPr>
          <a:xfrm flipH="1">
            <a:off x="5570399" y="3644670"/>
            <a:ext cx="0" cy="30285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881E67-7187-5844-929A-CA36BEF135BB}"/>
              </a:ext>
            </a:extLst>
          </p:cNvPr>
          <p:cNvCxnSpPr>
            <a:cxnSpLocks/>
          </p:cNvCxnSpPr>
          <p:nvPr/>
        </p:nvCxnSpPr>
        <p:spPr>
          <a:xfrm flipH="1">
            <a:off x="6447160" y="3631706"/>
            <a:ext cx="0" cy="30285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8BEE0CB-37CE-E747-BA58-E97EDD08C4CB}"/>
              </a:ext>
            </a:extLst>
          </p:cNvPr>
          <p:cNvSpPr txBox="1"/>
          <p:nvPr/>
        </p:nvSpPr>
        <p:spPr>
          <a:xfrm>
            <a:off x="5648024" y="4611559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E38C32-85D3-0C43-A5D8-02E47948E876}"/>
              </a:ext>
            </a:extLst>
          </p:cNvPr>
          <p:cNvSpPr txBox="1"/>
          <p:nvPr/>
        </p:nvSpPr>
        <p:spPr>
          <a:xfrm>
            <a:off x="6866238" y="6390375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0</a:t>
            </a:r>
          </a:p>
        </p:txBody>
      </p: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4471A3ED-5B37-C94F-B6D7-5FCE54E1F0DB}"/>
              </a:ext>
            </a:extLst>
          </p:cNvPr>
          <p:cNvCxnSpPr>
            <a:cxnSpLocks/>
          </p:cNvCxnSpPr>
          <p:nvPr/>
        </p:nvCxnSpPr>
        <p:spPr>
          <a:xfrm>
            <a:off x="6105379" y="6289589"/>
            <a:ext cx="789938" cy="263361"/>
          </a:xfrm>
          <a:prstGeom prst="curvedConnector3">
            <a:avLst>
              <a:gd name="adj1" fmla="val 50000"/>
            </a:avLst>
          </a:prstGeom>
          <a:ln w="1905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47F38D1-3141-0244-AC5F-41444379971E}"/>
              </a:ext>
            </a:extLst>
          </p:cNvPr>
          <p:cNvSpPr txBox="1"/>
          <p:nvPr/>
        </p:nvSpPr>
        <p:spPr>
          <a:xfrm>
            <a:off x="7190409" y="5627261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+1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256680-BBC4-D643-8C93-4DF8F2B82227}"/>
              </a:ext>
            </a:extLst>
          </p:cNvPr>
          <p:cNvSpPr txBox="1"/>
          <p:nvPr/>
        </p:nvSpPr>
        <p:spPr>
          <a:xfrm>
            <a:off x="3814422" y="5944740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/>
              <a:t>w</a:t>
            </a:r>
            <a:r>
              <a:rPr lang="en-QA" sz="2400" dirty="0"/>
              <a:t>.</a:t>
            </a:r>
            <a:r>
              <a:rPr lang="en-US" sz="2400" b="1" dirty="0"/>
              <a:t>x</a:t>
            </a:r>
            <a:r>
              <a:rPr lang="en-QA" sz="2400" dirty="0"/>
              <a:t> = -1</a:t>
            </a:r>
          </a:p>
        </p:txBody>
      </p:sp>
      <p:cxnSp>
        <p:nvCxnSpPr>
          <p:cNvPr id="51" name="Curved Connector 50">
            <a:extLst>
              <a:ext uri="{FF2B5EF4-FFF2-40B4-BE49-F238E27FC236}">
                <a16:creationId xmlns:a16="http://schemas.microsoft.com/office/drawing/2014/main" id="{93BB349F-1BE8-B94F-9C0D-06A881C492F9}"/>
              </a:ext>
            </a:extLst>
          </p:cNvPr>
          <p:cNvCxnSpPr/>
          <p:nvPr/>
        </p:nvCxnSpPr>
        <p:spPr>
          <a:xfrm flipV="1">
            <a:off x="6445264" y="5870302"/>
            <a:ext cx="638045" cy="135391"/>
          </a:xfrm>
          <a:prstGeom prst="curvedConnector3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64103675-CE54-BB44-AE8E-7BBABA913CF9}"/>
              </a:ext>
            </a:extLst>
          </p:cNvPr>
          <p:cNvCxnSpPr>
            <a:cxnSpLocks/>
            <a:endCxn id="50" idx="3"/>
          </p:cNvCxnSpPr>
          <p:nvPr/>
        </p:nvCxnSpPr>
        <p:spPr>
          <a:xfrm rot="10800000" flipV="1">
            <a:off x="4988141" y="5919215"/>
            <a:ext cx="582258" cy="25635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10B1ADB-DDF0-E640-8002-8F071A3B4D09}"/>
              </a:ext>
            </a:extLst>
          </p:cNvPr>
          <p:cNvSpPr txBox="1"/>
          <p:nvPr/>
        </p:nvSpPr>
        <p:spPr>
          <a:xfrm>
            <a:off x="6147041" y="5023459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C000"/>
                </a:solidFill>
              </a:rPr>
              <a:t>𝛾</a:t>
            </a:r>
            <a:endParaRPr lang="en-QA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0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50" grpId="0"/>
      <p:bldP spid="5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Example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Consider the following training examples, assuming </a:t>
                </a:r>
                <a:r>
                  <a:rPr lang="en-GB" b="1" dirty="0"/>
                  <a:t>w</a:t>
                </a:r>
                <a:r>
                  <a:rPr lang="en-GB" dirty="0"/>
                  <a:t> = [u, v] and </a:t>
                </a:r>
                <a:r>
                  <a:rPr lang="en-US" b="1" dirty="0">
                    <a:solidFill>
                      <a:srgbClr val="FFC000"/>
                    </a:solidFill>
                  </a:rPr>
                  <a:t>𝛾</a:t>
                </a:r>
                <a:r>
                  <a:rPr lang="en-GB" dirty="0"/>
                  <a:t> = 1</a:t>
                </a:r>
              </a:p>
              <a:p>
                <a:pPr lvl="1"/>
                <a:r>
                  <a:rPr lang="en-US" dirty="0"/>
                  <a:t>Our goal is to minimize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subject to the constraints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i</a:t>
                </a:r>
                <a:r>
                  <a:rPr lang="en-US" dirty="0"/>
                  <a:t>(</a:t>
                </a:r>
                <a:r>
                  <a:rPr lang="en-US" b="1" dirty="0" err="1"/>
                  <a:t>w</a:t>
                </a:r>
                <a:r>
                  <a:rPr lang="en-US" dirty="0" err="1"/>
                  <a:t>.x</a:t>
                </a:r>
                <a:r>
                  <a:rPr lang="en-US" baseline="-25000" dirty="0" err="1"/>
                  <a:t>i</a:t>
                </a:r>
                <a:r>
                  <a:rPr lang="en-US" dirty="0"/>
                  <a:t> + b) ≥ </a:t>
                </a:r>
                <a:r>
                  <a:rPr lang="en-US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dirty="0"/>
                  <a:t>, which can be derived from the training examples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2319" r="-105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58BA79-8C96-7F49-9B38-84C9D427DC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2370"/>
              </p:ext>
            </p:extLst>
          </p:nvPr>
        </p:nvGraphicFramePr>
        <p:xfrm>
          <a:off x="1594022" y="3334736"/>
          <a:ext cx="88227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21">
                  <a:extLst>
                    <a:ext uri="{9D8B030D-6E8A-4147-A177-3AD203B41FA5}">
                      <a16:colId xmlns:a16="http://schemas.microsoft.com/office/drawing/2014/main" val="3733910286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90890043"/>
                    </a:ext>
                  </a:extLst>
                </a:gridCol>
                <a:gridCol w="6227805">
                  <a:extLst>
                    <a:ext uri="{9D8B030D-6E8A-4147-A177-3AD203B41FA5}">
                      <a16:colId xmlns:a16="http://schemas.microsoft.com/office/drawing/2014/main" val="133228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Constraints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[1,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(+1)(u + 2v + b) = u + 2v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[2,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2u + 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6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[3, 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3u + 4v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0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[4, 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4u + 3v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170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1CEF070-1F0F-1C45-8C25-72E0EDFB74DB}"/>
              </a:ext>
            </a:extLst>
          </p:cNvPr>
          <p:cNvSpPr/>
          <p:nvPr/>
        </p:nvSpPr>
        <p:spPr>
          <a:xfrm>
            <a:off x="1067829" y="5936733"/>
            <a:ext cx="10056341" cy="6617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How to solve for u, v, and b?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7E8CBA66-2C45-EA42-97A6-D3C90EFB0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23504"/>
              </p:ext>
            </p:extLst>
          </p:nvPr>
        </p:nvGraphicFramePr>
        <p:xfrm>
          <a:off x="1594022" y="3334736"/>
          <a:ext cx="88227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21">
                  <a:extLst>
                    <a:ext uri="{9D8B030D-6E8A-4147-A177-3AD203B41FA5}">
                      <a16:colId xmlns:a16="http://schemas.microsoft.com/office/drawing/2014/main" val="3733910286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90890043"/>
                    </a:ext>
                  </a:extLst>
                </a:gridCol>
                <a:gridCol w="6227805">
                  <a:extLst>
                    <a:ext uri="{9D8B030D-6E8A-4147-A177-3AD203B41FA5}">
                      <a16:colId xmlns:a16="http://schemas.microsoft.com/office/drawing/2014/main" val="133228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Constraints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[1,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(+1)(u + 2v + b) = u + 2v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[2,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2u + 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6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[3, 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3u + 4v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0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[4, 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4u + 3v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17015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BFAADDF9-1865-DB43-9C6E-24C8AC284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331149"/>
              </p:ext>
            </p:extLst>
          </p:nvPr>
        </p:nvGraphicFramePr>
        <p:xfrm>
          <a:off x="1594022" y="3334736"/>
          <a:ext cx="88227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21">
                  <a:extLst>
                    <a:ext uri="{9D8B030D-6E8A-4147-A177-3AD203B41FA5}">
                      <a16:colId xmlns:a16="http://schemas.microsoft.com/office/drawing/2014/main" val="3733910286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90890043"/>
                    </a:ext>
                  </a:extLst>
                </a:gridCol>
                <a:gridCol w="6227805">
                  <a:extLst>
                    <a:ext uri="{9D8B030D-6E8A-4147-A177-3AD203B41FA5}">
                      <a16:colId xmlns:a16="http://schemas.microsoft.com/office/drawing/2014/main" val="133228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Constraints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[1,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(+1)(u + 2v + b) = u + 2v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[2,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2u + 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6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[3, 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3u + 4v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0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[4, 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4u + 3v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17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9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Example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Consider the following training examples, assuming </a:t>
                </a:r>
                <a:r>
                  <a:rPr lang="en-GB" b="1" dirty="0"/>
                  <a:t>w</a:t>
                </a:r>
                <a:r>
                  <a:rPr lang="en-GB" dirty="0"/>
                  <a:t> = [u, v] and </a:t>
                </a:r>
                <a:r>
                  <a:rPr lang="en-US" b="1" dirty="0">
                    <a:solidFill>
                      <a:srgbClr val="FFC000"/>
                    </a:solidFill>
                  </a:rPr>
                  <a:t>𝛾</a:t>
                </a:r>
                <a:r>
                  <a:rPr lang="en-GB" dirty="0"/>
                  <a:t> = 1</a:t>
                </a:r>
              </a:p>
              <a:p>
                <a:pPr lvl="1"/>
                <a:r>
                  <a:rPr lang="en-US" dirty="0"/>
                  <a:t>Our goal is to minimize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subject to the constraints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i</a:t>
                </a:r>
                <a:r>
                  <a:rPr lang="en-US" dirty="0"/>
                  <a:t>(</a:t>
                </a:r>
                <a:r>
                  <a:rPr lang="en-US" b="1" dirty="0" err="1"/>
                  <a:t>w</a:t>
                </a:r>
                <a:r>
                  <a:rPr lang="en-US" dirty="0" err="1"/>
                  <a:t>.x</a:t>
                </a:r>
                <a:r>
                  <a:rPr lang="en-US" baseline="-25000" dirty="0" err="1"/>
                  <a:t>i</a:t>
                </a:r>
                <a:r>
                  <a:rPr lang="en-US" dirty="0"/>
                  <a:t> + b) ≥ </a:t>
                </a:r>
                <a:r>
                  <a:rPr lang="en-US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dirty="0"/>
                  <a:t>, which can be derived from the training examples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2319" r="-105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58BA79-8C96-7F49-9B38-84C9D427DC61}"/>
              </a:ext>
            </a:extLst>
          </p:cNvPr>
          <p:cNvGraphicFramePr>
            <a:graphicFrameLocks noGrp="1"/>
          </p:cNvGraphicFramePr>
          <p:nvPr/>
        </p:nvGraphicFramePr>
        <p:xfrm>
          <a:off x="1594022" y="3334736"/>
          <a:ext cx="88227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21">
                  <a:extLst>
                    <a:ext uri="{9D8B030D-6E8A-4147-A177-3AD203B41FA5}">
                      <a16:colId xmlns:a16="http://schemas.microsoft.com/office/drawing/2014/main" val="3733910286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90890043"/>
                    </a:ext>
                  </a:extLst>
                </a:gridCol>
                <a:gridCol w="6227805">
                  <a:extLst>
                    <a:ext uri="{9D8B030D-6E8A-4147-A177-3AD203B41FA5}">
                      <a16:colId xmlns:a16="http://schemas.microsoft.com/office/drawing/2014/main" val="133228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Constraints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[1,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(+1)(u + 2v + b) = u + 2v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[2,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2u + 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6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[3, 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3u + 4v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0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[4, 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4u + 3v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170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1CEF070-1F0F-1C45-8C25-72E0EDFB74DB}"/>
              </a:ext>
            </a:extLst>
          </p:cNvPr>
          <p:cNvSpPr/>
          <p:nvPr/>
        </p:nvSpPr>
        <p:spPr>
          <a:xfrm>
            <a:off x="1067829" y="5936733"/>
            <a:ext cx="10056341" cy="6617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In this very simple case, it is easy to see that b = 0 and </a:t>
            </a:r>
            <a:r>
              <a:rPr lang="en-GB" sz="2400" b="1" dirty="0">
                <a:solidFill>
                  <a:schemeClr val="tx1"/>
                </a:solidFill>
              </a:rPr>
              <a:t>w</a:t>
            </a:r>
            <a:r>
              <a:rPr lang="en-GB" sz="2400" dirty="0">
                <a:solidFill>
                  <a:schemeClr val="tx1"/>
                </a:solidFill>
              </a:rPr>
              <a:t> [-1, +1]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7E8CBA66-2C45-EA42-97A6-D3C90EFB0CD3}"/>
              </a:ext>
            </a:extLst>
          </p:cNvPr>
          <p:cNvGraphicFramePr>
            <a:graphicFrameLocks noGrp="1"/>
          </p:cNvGraphicFramePr>
          <p:nvPr/>
        </p:nvGraphicFramePr>
        <p:xfrm>
          <a:off x="1594022" y="3334736"/>
          <a:ext cx="88227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21">
                  <a:extLst>
                    <a:ext uri="{9D8B030D-6E8A-4147-A177-3AD203B41FA5}">
                      <a16:colId xmlns:a16="http://schemas.microsoft.com/office/drawing/2014/main" val="3733910286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90890043"/>
                    </a:ext>
                  </a:extLst>
                </a:gridCol>
                <a:gridCol w="6227805">
                  <a:extLst>
                    <a:ext uri="{9D8B030D-6E8A-4147-A177-3AD203B41FA5}">
                      <a16:colId xmlns:a16="http://schemas.microsoft.com/office/drawing/2014/main" val="133228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Constraints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[1,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(+1)(u + 2v + b) = u + 2v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[2,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2u + 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6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[3, 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3u + 4v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0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[4, 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4u + 3v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17015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BFAADDF9-1865-DB43-9C6E-24C8AC284FA1}"/>
              </a:ext>
            </a:extLst>
          </p:cNvPr>
          <p:cNvGraphicFramePr>
            <a:graphicFrameLocks noGrp="1"/>
          </p:cNvGraphicFramePr>
          <p:nvPr/>
        </p:nvGraphicFramePr>
        <p:xfrm>
          <a:off x="1594022" y="3334736"/>
          <a:ext cx="88227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21">
                  <a:extLst>
                    <a:ext uri="{9D8B030D-6E8A-4147-A177-3AD203B41FA5}">
                      <a16:colId xmlns:a16="http://schemas.microsoft.com/office/drawing/2014/main" val="3733910286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90890043"/>
                    </a:ext>
                  </a:extLst>
                </a:gridCol>
                <a:gridCol w="6227805">
                  <a:extLst>
                    <a:ext uri="{9D8B030D-6E8A-4147-A177-3AD203B41FA5}">
                      <a16:colId xmlns:a16="http://schemas.microsoft.com/office/drawing/2014/main" val="133228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Constraints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[1,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(+1)(u + 2v + b) = u + 2v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[2,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2u + 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6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[3, 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3u + 4v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0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[4, 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4u + 3v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17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5186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Example</a:t>
            </a:r>
            <a:endParaRPr lang="en-Q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Consider the following training examples, assuming </a:t>
                </a:r>
                <a:r>
                  <a:rPr lang="en-GB" b="1" dirty="0"/>
                  <a:t>w</a:t>
                </a:r>
                <a:r>
                  <a:rPr lang="en-GB" dirty="0"/>
                  <a:t> = [u, v] and </a:t>
                </a:r>
                <a:r>
                  <a:rPr lang="en-US" b="1" dirty="0">
                    <a:solidFill>
                      <a:srgbClr val="FFC000"/>
                    </a:solidFill>
                  </a:rPr>
                  <a:t>𝛾</a:t>
                </a:r>
                <a:r>
                  <a:rPr lang="en-GB" dirty="0"/>
                  <a:t> = 1</a:t>
                </a:r>
              </a:p>
              <a:p>
                <a:pPr lvl="1"/>
                <a:r>
                  <a:rPr lang="en-US" dirty="0"/>
                  <a:t>Our goal is to minimize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subject to the constraints </a:t>
                </a:r>
                <a:r>
                  <a:rPr lang="en-US" dirty="0" err="1"/>
                  <a:t>y</a:t>
                </a:r>
                <a:r>
                  <a:rPr lang="en-US" baseline="-25000" dirty="0" err="1"/>
                  <a:t>i</a:t>
                </a:r>
                <a:r>
                  <a:rPr lang="en-US" dirty="0"/>
                  <a:t>(</a:t>
                </a:r>
                <a:r>
                  <a:rPr lang="en-US" b="1" dirty="0" err="1"/>
                  <a:t>w</a:t>
                </a:r>
                <a:r>
                  <a:rPr lang="en-US" dirty="0" err="1"/>
                  <a:t>.x</a:t>
                </a:r>
                <a:r>
                  <a:rPr lang="en-US" baseline="-25000" dirty="0" err="1"/>
                  <a:t>i</a:t>
                </a:r>
                <a:r>
                  <a:rPr lang="en-US" dirty="0"/>
                  <a:t> + b) ≥ </a:t>
                </a:r>
                <a:r>
                  <a:rPr lang="en-US" b="1" dirty="0">
                    <a:solidFill>
                      <a:srgbClr val="FFC000"/>
                    </a:solidFill>
                  </a:rPr>
                  <a:t>𝛾</a:t>
                </a:r>
                <a:r>
                  <a:rPr lang="en-US" dirty="0"/>
                  <a:t>, which can be derived from the training examples 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06F5-839C-B149-A94F-05998FE95E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7119" cy="4365111"/>
              </a:xfrm>
              <a:blipFill>
                <a:blip r:embed="rId2"/>
                <a:stretch>
                  <a:fillRect l="-935" t="-2319" r="-105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58BA79-8C96-7F49-9B38-84C9D427DC61}"/>
              </a:ext>
            </a:extLst>
          </p:cNvPr>
          <p:cNvGraphicFramePr>
            <a:graphicFrameLocks noGrp="1"/>
          </p:cNvGraphicFramePr>
          <p:nvPr/>
        </p:nvGraphicFramePr>
        <p:xfrm>
          <a:off x="1594022" y="3334736"/>
          <a:ext cx="882272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4021">
                  <a:extLst>
                    <a:ext uri="{9D8B030D-6E8A-4147-A177-3AD203B41FA5}">
                      <a16:colId xmlns:a16="http://schemas.microsoft.com/office/drawing/2014/main" val="3733910286"/>
                    </a:ext>
                  </a:extLst>
                </a:gridCol>
                <a:gridCol w="1000898">
                  <a:extLst>
                    <a:ext uri="{9D8B030D-6E8A-4147-A177-3AD203B41FA5}">
                      <a16:colId xmlns:a16="http://schemas.microsoft.com/office/drawing/2014/main" val="290890043"/>
                    </a:ext>
                  </a:extLst>
                </a:gridCol>
                <a:gridCol w="6227805">
                  <a:extLst>
                    <a:ext uri="{9D8B030D-6E8A-4147-A177-3AD203B41FA5}">
                      <a16:colId xmlns:a16="http://schemas.microsoft.com/office/drawing/2014/main" val="1332284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y</a:t>
                      </a:r>
                      <a:endParaRPr lang="en-Q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Constraints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208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[1, 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(+1)(u + 2v + b) = u + 2v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7790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[2, 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2u + 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16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[3, 4]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3u + 4v + b ≥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00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[4, 3]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sz="2400" dirty="0"/>
                        <a:t>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4u + 3v + b ≤ −1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1701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1CEF070-1F0F-1C45-8C25-72E0EDFB74DB}"/>
              </a:ext>
            </a:extLst>
          </p:cNvPr>
          <p:cNvSpPr/>
          <p:nvPr/>
        </p:nvSpPr>
        <p:spPr>
          <a:xfrm>
            <a:off x="1067829" y="5936733"/>
            <a:ext cx="10056341" cy="6617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In general, we can use </a:t>
            </a:r>
            <a:r>
              <a:rPr lang="en-GB" sz="2400" i="1" dirty="0">
                <a:solidFill>
                  <a:schemeClr val="tx1"/>
                </a:solidFill>
              </a:rPr>
              <a:t>gradient descent</a:t>
            </a:r>
            <a:r>
              <a:rPr lang="en-GB" sz="2400" dirty="0">
                <a:solidFill>
                  <a:schemeClr val="tx1"/>
                </a:solidFill>
              </a:rPr>
              <a:t>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97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Next Wednesday’s Lecture… </a:t>
            </a:r>
            <a:endParaRPr lang="en-QA" b="1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7E69E7-0F0B-9948-982E-F67293878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09BCEFF-E385-5D44-A9F2-CD88B9AC71B4}"/>
              </a:ext>
            </a:extLst>
          </p:cNvPr>
          <p:cNvSpPr/>
          <p:nvPr/>
        </p:nvSpPr>
        <p:spPr>
          <a:xfrm>
            <a:off x="4967416" y="2273644"/>
            <a:ext cx="2257167" cy="1309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SVM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56BDCC6-E9AB-5C40-BDF3-0E9E59A9BBE4}"/>
              </a:ext>
            </a:extLst>
          </p:cNvPr>
          <p:cNvSpPr/>
          <p:nvPr/>
        </p:nvSpPr>
        <p:spPr>
          <a:xfrm>
            <a:off x="1086111" y="4481085"/>
            <a:ext cx="2257167" cy="1309816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Motivation</a:t>
            </a:r>
            <a:endParaRPr lang="en-QA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B0FA289-4EDE-D34F-B9E6-3C411A49B18E}"/>
              </a:ext>
            </a:extLst>
          </p:cNvPr>
          <p:cNvSpPr/>
          <p:nvPr/>
        </p:nvSpPr>
        <p:spPr>
          <a:xfrm>
            <a:off x="3715011" y="4481085"/>
            <a:ext cx="2257167" cy="130981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Background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92DBAC-3ABF-5C4B-979B-BD9FF8053CFD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>
          <a:xfrm flipH="1">
            <a:off x="2214695" y="3583460"/>
            <a:ext cx="38813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47951EE-06F6-374D-8CFA-D8F1A9C7AED3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 flipH="1">
            <a:off x="4843595" y="3583460"/>
            <a:ext cx="125240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triped Right Arrow 44">
            <a:extLst>
              <a:ext uri="{FF2B5EF4-FFF2-40B4-BE49-F238E27FC236}">
                <a16:creationId xmlns:a16="http://schemas.microsoft.com/office/drawing/2014/main" id="{85F62CC7-4890-B74A-A09F-676E6A822C0D}"/>
              </a:ext>
            </a:extLst>
          </p:cNvPr>
          <p:cNvSpPr/>
          <p:nvPr/>
        </p:nvSpPr>
        <p:spPr>
          <a:xfrm rot="16200000">
            <a:off x="9823367" y="5868045"/>
            <a:ext cx="556054" cy="617837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8CD64D-7463-BF43-8F62-BC8CE8E7B2BA}"/>
              </a:ext>
            </a:extLst>
          </p:cNvPr>
          <p:cNvSpPr/>
          <p:nvPr/>
        </p:nvSpPr>
        <p:spPr>
          <a:xfrm>
            <a:off x="6343911" y="4481085"/>
            <a:ext cx="2257167" cy="130981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bg1"/>
                </a:solidFill>
              </a:rPr>
              <a:t>Objective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72A919-A14C-3648-9815-7AD59058EACB}"/>
              </a:ext>
            </a:extLst>
          </p:cNvPr>
          <p:cNvCxnSpPr>
            <a:cxnSpLocks/>
            <a:stCxn id="31" idx="2"/>
            <a:endCxn id="19" idx="0"/>
          </p:cNvCxnSpPr>
          <p:nvPr/>
        </p:nvCxnSpPr>
        <p:spPr>
          <a:xfrm>
            <a:off x="6096000" y="3583460"/>
            <a:ext cx="13764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DA0E2E6-4D78-7241-8627-3073E3674AAA}"/>
              </a:ext>
            </a:extLst>
          </p:cNvPr>
          <p:cNvSpPr/>
          <p:nvPr/>
        </p:nvSpPr>
        <p:spPr>
          <a:xfrm>
            <a:off x="8972811" y="4481085"/>
            <a:ext cx="2257167" cy="130981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400" dirty="0">
                <a:solidFill>
                  <a:schemeClr val="tx1"/>
                </a:solidFill>
              </a:rPr>
              <a:t>Algorithm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F2CA86-AE96-B84E-8D8B-5A9CB7CB899D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>
            <a:off x="6096000" y="3583460"/>
            <a:ext cx="4005395" cy="897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45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The biggest problem is when data is not linearly separable (</a:t>
            </a:r>
            <a:r>
              <a:rPr lang="en-US" b="1" i="1" dirty="0">
                <a:solidFill>
                  <a:srgbClr val="92D050"/>
                </a:solidFill>
              </a:rPr>
              <a:t>problem 1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4612F3-2EE2-564E-A5DC-064B5B6BBD4E}"/>
              </a:ext>
            </a:extLst>
          </p:cNvPr>
          <p:cNvSpPr/>
          <p:nvPr/>
        </p:nvSpPr>
        <p:spPr>
          <a:xfrm>
            <a:off x="2161806" y="377131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08CBA0A-9B20-5746-8177-A3151FE6BDF4}"/>
              </a:ext>
            </a:extLst>
          </p:cNvPr>
          <p:cNvSpPr/>
          <p:nvPr/>
        </p:nvSpPr>
        <p:spPr>
          <a:xfrm>
            <a:off x="4897517" y="430732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8D5A16-5731-EE40-86FC-E382DC9D5638}"/>
              </a:ext>
            </a:extLst>
          </p:cNvPr>
          <p:cNvSpPr/>
          <p:nvPr/>
        </p:nvSpPr>
        <p:spPr>
          <a:xfrm>
            <a:off x="2986031" y="420965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39F7A5-2368-1146-BFD6-3748E843CE09}"/>
              </a:ext>
            </a:extLst>
          </p:cNvPr>
          <p:cNvSpPr/>
          <p:nvPr/>
        </p:nvSpPr>
        <p:spPr>
          <a:xfrm>
            <a:off x="3967181" y="33674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6D3898-C17F-C340-A564-DA2FB26ADDBE}"/>
              </a:ext>
            </a:extLst>
          </p:cNvPr>
          <p:cNvSpPr/>
          <p:nvPr/>
        </p:nvSpPr>
        <p:spPr>
          <a:xfrm>
            <a:off x="3140050" y="496097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337ED62-DA93-A04A-BE4C-944034D3B2C6}"/>
              </a:ext>
            </a:extLst>
          </p:cNvPr>
          <p:cNvSpPr/>
          <p:nvPr/>
        </p:nvSpPr>
        <p:spPr>
          <a:xfrm>
            <a:off x="4044152" y="492568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E61B08-5770-A448-8367-63607E7D4583}"/>
              </a:ext>
            </a:extLst>
          </p:cNvPr>
          <p:cNvSpPr/>
          <p:nvPr/>
        </p:nvSpPr>
        <p:spPr>
          <a:xfrm>
            <a:off x="4480383" y="322123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C6B5DC-B9C2-D44D-8F4D-D8EE6912F3EA}"/>
              </a:ext>
            </a:extLst>
          </p:cNvPr>
          <p:cNvSpPr/>
          <p:nvPr/>
        </p:nvSpPr>
        <p:spPr>
          <a:xfrm>
            <a:off x="4253148" y="541572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783223-D007-A740-BEDB-B517CC7A0ABB}"/>
              </a:ext>
            </a:extLst>
          </p:cNvPr>
          <p:cNvSpPr/>
          <p:nvPr/>
        </p:nvSpPr>
        <p:spPr>
          <a:xfrm>
            <a:off x="2443439" y="407751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F12D2A-21AA-E44E-B567-A8B2AC583706}"/>
              </a:ext>
            </a:extLst>
          </p:cNvPr>
          <p:cNvSpPr/>
          <p:nvPr/>
        </p:nvSpPr>
        <p:spPr>
          <a:xfrm>
            <a:off x="5253369" y="4611817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0ECD7C-04E4-AF48-8BA7-A7F6CE709344}"/>
              </a:ext>
            </a:extLst>
          </p:cNvPr>
          <p:cNvSpPr/>
          <p:nvPr/>
        </p:nvSpPr>
        <p:spPr>
          <a:xfrm>
            <a:off x="5932902" y="398481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D964A3-F776-E341-AD13-C560606996E7}"/>
              </a:ext>
            </a:extLst>
          </p:cNvPr>
          <p:cNvSpPr/>
          <p:nvPr/>
        </p:nvSpPr>
        <p:spPr>
          <a:xfrm>
            <a:off x="6147577" y="454522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67944F-D547-494B-8A8B-744B71EA1D03}"/>
              </a:ext>
            </a:extLst>
          </p:cNvPr>
          <p:cNvCxnSpPr>
            <a:cxnSpLocks/>
          </p:cNvCxnSpPr>
          <p:nvPr/>
        </p:nvCxnSpPr>
        <p:spPr>
          <a:xfrm>
            <a:off x="2616020" y="3102454"/>
            <a:ext cx="2972065" cy="2574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8209C7A-04FF-F34C-9DD1-F425E7613A52}"/>
              </a:ext>
            </a:extLst>
          </p:cNvPr>
          <p:cNvSpPr/>
          <p:nvPr/>
        </p:nvSpPr>
        <p:spPr>
          <a:xfrm>
            <a:off x="2346678" y="468912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0DEB159-4591-6E43-A2EE-3986BAB3E13A}"/>
              </a:ext>
            </a:extLst>
          </p:cNvPr>
          <p:cNvSpPr/>
          <p:nvPr/>
        </p:nvSpPr>
        <p:spPr>
          <a:xfrm>
            <a:off x="3585158" y="549579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DE49E95-0AE3-D640-83CF-73D97EE11930}"/>
              </a:ext>
            </a:extLst>
          </p:cNvPr>
          <p:cNvSpPr/>
          <p:nvPr/>
        </p:nvSpPr>
        <p:spPr>
          <a:xfrm>
            <a:off x="4470458" y="586476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7C5610-6B02-334D-A384-23E0BCD45F72}"/>
              </a:ext>
            </a:extLst>
          </p:cNvPr>
          <p:cNvSpPr/>
          <p:nvPr/>
        </p:nvSpPr>
        <p:spPr>
          <a:xfrm>
            <a:off x="2116159" y="428992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713AD5-03A2-9949-A002-A48A3EC1CA1F}"/>
              </a:ext>
            </a:extLst>
          </p:cNvPr>
          <p:cNvSpPr/>
          <p:nvPr/>
        </p:nvSpPr>
        <p:spPr>
          <a:xfrm>
            <a:off x="3569609" y="3067197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479B24-BB17-D949-9949-54F3DB68F216}"/>
              </a:ext>
            </a:extLst>
          </p:cNvPr>
          <p:cNvSpPr/>
          <p:nvPr/>
        </p:nvSpPr>
        <p:spPr>
          <a:xfrm>
            <a:off x="4616307" y="376881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59965E-7D37-264D-B3C3-15624F738EF2}"/>
              </a:ext>
            </a:extLst>
          </p:cNvPr>
          <p:cNvSpPr/>
          <p:nvPr/>
        </p:nvSpPr>
        <p:spPr>
          <a:xfrm>
            <a:off x="5407413" y="397967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49394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However, doing so could lead to </a:t>
            </a:r>
            <a:br>
              <a:rPr lang="en-GB" sz="2400" b="1" dirty="0"/>
            </a:br>
            <a:r>
              <a:rPr lang="en-GB" sz="2400" b="1" dirty="0">
                <a:solidFill>
                  <a:srgbClr val="00B0F0"/>
                </a:solidFill>
              </a:rPr>
              <a:t>overfitting</a:t>
            </a:r>
            <a:r>
              <a:rPr lang="en-GB" sz="2400" b="1" dirty="0"/>
              <a:t> (</a:t>
            </a:r>
            <a:r>
              <a:rPr lang="en-GB" sz="2400" b="1" i="1" dirty="0"/>
              <a:t>the situation where the </a:t>
            </a:r>
            <a:br>
              <a:rPr lang="en-GB" sz="2400" b="1" i="1" dirty="0"/>
            </a:br>
            <a:r>
              <a:rPr lang="en-GB" sz="2400" b="1" i="1" dirty="0"/>
              <a:t>classifier works well on training data </a:t>
            </a:r>
            <a:br>
              <a:rPr lang="en-GB" sz="2400" b="1" i="1" dirty="0"/>
            </a:br>
            <a:r>
              <a:rPr lang="en-GB" sz="2400" b="1" i="1" dirty="0"/>
              <a:t>but not on new data</a:t>
            </a:r>
            <a:r>
              <a:rPr lang="en-GB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649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And even if the space is (or is made) linearly separable, there could be many hyperplanes, which are not all equally good (</a:t>
            </a:r>
            <a:r>
              <a:rPr lang="en-US" b="1" i="1" dirty="0">
                <a:solidFill>
                  <a:srgbClr val="92D050"/>
                </a:solidFill>
              </a:rPr>
              <a:t>problem 2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49137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An acceptable hyperplane and the </a:t>
            </a:r>
            <a:br>
              <a:rPr lang="en-GB" sz="2400" b="1" dirty="0"/>
            </a:br>
            <a:r>
              <a:rPr lang="en-GB" sz="2400" b="1" dirty="0"/>
              <a:t>new example indicated by “?” will be</a:t>
            </a:r>
            <a:br>
              <a:rPr lang="en-GB" sz="2400" b="1" dirty="0"/>
            </a:br>
            <a:r>
              <a:rPr lang="en-GB" sz="2400" b="1" dirty="0"/>
              <a:t>classified as a </a:t>
            </a:r>
            <a:r>
              <a:rPr lang="en-GB" sz="2400" b="1" dirty="0">
                <a:solidFill>
                  <a:srgbClr val="0070C0"/>
                </a:solidFill>
              </a:rPr>
              <a:t>square</a:t>
            </a:r>
            <a:r>
              <a:rPr lang="en-GB" sz="2400" b="1" dirty="0"/>
              <a:t>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1F0E6-400F-CB49-9FAB-1AC8106F2F07}"/>
              </a:ext>
            </a:extLst>
          </p:cNvPr>
          <p:cNvSpPr/>
          <p:nvPr/>
        </p:nvSpPr>
        <p:spPr>
          <a:xfrm>
            <a:off x="1526632" y="433847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FFDE84-2D62-F44C-B447-97BA8FC93DFB}"/>
              </a:ext>
            </a:extLst>
          </p:cNvPr>
          <p:cNvSpPr/>
          <p:nvPr/>
        </p:nvSpPr>
        <p:spPr>
          <a:xfrm>
            <a:off x="1267140" y="4861577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80382F-BFD7-0448-A573-0A6659C43857}"/>
              </a:ext>
            </a:extLst>
          </p:cNvPr>
          <p:cNvSpPr/>
          <p:nvPr/>
        </p:nvSpPr>
        <p:spPr>
          <a:xfrm>
            <a:off x="2000307" y="496043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D086DA-89B1-E742-863B-EC82E0F90005}"/>
              </a:ext>
            </a:extLst>
          </p:cNvPr>
          <p:cNvSpPr/>
          <p:nvPr/>
        </p:nvSpPr>
        <p:spPr>
          <a:xfrm>
            <a:off x="2062091" y="536927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9D407A-774E-214C-93C6-071A1A5428EB}"/>
              </a:ext>
            </a:extLst>
          </p:cNvPr>
          <p:cNvSpPr/>
          <p:nvPr/>
        </p:nvSpPr>
        <p:spPr>
          <a:xfrm>
            <a:off x="2776725" y="496043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1789CE-1647-CA41-BC54-83C6B8FCEBB4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D00B2-E1B6-F34D-9D06-5973D732A07D}"/>
              </a:ext>
            </a:extLst>
          </p:cNvPr>
          <p:cNvSpPr/>
          <p:nvPr/>
        </p:nvSpPr>
        <p:spPr>
          <a:xfrm>
            <a:off x="3408978" y="5492842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91FDE3-26F4-294D-9FCB-9380079E6C90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7226A-87DC-0346-9BC6-91E0EB3EA834}"/>
              </a:ext>
            </a:extLst>
          </p:cNvPr>
          <p:cNvSpPr/>
          <p:nvPr/>
        </p:nvSpPr>
        <p:spPr>
          <a:xfrm>
            <a:off x="3939002" y="3352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FD82F-39F4-0F4B-B4A0-70846BB231C5}"/>
              </a:ext>
            </a:extLst>
          </p:cNvPr>
          <p:cNvSpPr/>
          <p:nvPr/>
        </p:nvSpPr>
        <p:spPr>
          <a:xfrm>
            <a:off x="4430100" y="450232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323DB-65F8-8A45-B0D3-393965DD58F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94259-E906-1E4E-9F1B-1854C45930DC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BCEED3-C22C-7E4C-A5F0-B8657F918645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DA0A3C-AE5C-AF40-83E9-3C3F82A0F645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2BA215-E57E-214F-9E3C-B34D44C42648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965D27-0B15-9648-AF07-89668E62F849}"/>
              </a:ext>
            </a:extLst>
          </p:cNvPr>
          <p:cNvCxnSpPr>
            <a:cxnSpLocks/>
          </p:cNvCxnSpPr>
          <p:nvPr/>
        </p:nvCxnSpPr>
        <p:spPr>
          <a:xfrm>
            <a:off x="2776725" y="3263436"/>
            <a:ext cx="1502108" cy="2927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833867-09A4-284B-9B61-F2A95783C12A}"/>
              </a:ext>
            </a:extLst>
          </p:cNvPr>
          <p:cNvSpPr txBox="1"/>
          <p:nvPr/>
        </p:nvSpPr>
        <p:spPr>
          <a:xfrm>
            <a:off x="3327976" y="353805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939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And even if the space is (or is made) linearly separable, there could be many hyperplanes, which are not all equally good (</a:t>
            </a:r>
            <a:r>
              <a:rPr lang="en-US" b="1" i="1" dirty="0">
                <a:solidFill>
                  <a:srgbClr val="92D050"/>
                </a:solidFill>
              </a:rPr>
              <a:t>problem 2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4501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Another acceptable hyperplane, </a:t>
            </a:r>
            <a:br>
              <a:rPr lang="en-GB" sz="2400" b="1" dirty="0"/>
            </a:br>
            <a:r>
              <a:rPr lang="en-GB" sz="2400" b="1" dirty="0"/>
              <a:t>but the new example will now be </a:t>
            </a:r>
            <a:br>
              <a:rPr lang="en-GB" sz="2400" b="1" dirty="0"/>
            </a:br>
            <a:r>
              <a:rPr lang="en-GB" sz="2400" b="1" dirty="0"/>
              <a:t>classified as a </a:t>
            </a:r>
            <a:r>
              <a:rPr lang="en-GB" sz="2400" b="1" dirty="0">
                <a:solidFill>
                  <a:srgbClr val="FF0000"/>
                </a:solidFill>
              </a:rPr>
              <a:t>circle</a:t>
            </a:r>
            <a:r>
              <a:rPr lang="en-GB" sz="2400" b="1" dirty="0"/>
              <a:t> (</a:t>
            </a:r>
            <a:r>
              <a:rPr lang="en-GB" sz="2400" b="1" i="1" dirty="0"/>
              <a:t>although it </a:t>
            </a:r>
            <a:br>
              <a:rPr lang="en-GB" sz="2400" b="1" i="1" dirty="0"/>
            </a:br>
            <a:r>
              <a:rPr lang="en-GB" sz="2400" b="1" i="1" dirty="0"/>
              <a:t>seems closer to </a:t>
            </a:r>
            <a:r>
              <a:rPr lang="en-GB" sz="2400" b="1" i="1" dirty="0">
                <a:solidFill>
                  <a:srgbClr val="0070C0"/>
                </a:solidFill>
              </a:rPr>
              <a:t>squares</a:t>
            </a:r>
            <a:r>
              <a:rPr lang="en-GB" sz="2400" b="1" i="1" dirty="0"/>
              <a:t>!</a:t>
            </a:r>
            <a:r>
              <a:rPr lang="en-GB" sz="2400" b="1" dirty="0"/>
              <a:t>) 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1F0E6-400F-CB49-9FAB-1AC8106F2F07}"/>
              </a:ext>
            </a:extLst>
          </p:cNvPr>
          <p:cNvSpPr/>
          <p:nvPr/>
        </p:nvSpPr>
        <p:spPr>
          <a:xfrm>
            <a:off x="1526632" y="433847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FFDE84-2D62-F44C-B447-97BA8FC93DFB}"/>
              </a:ext>
            </a:extLst>
          </p:cNvPr>
          <p:cNvSpPr/>
          <p:nvPr/>
        </p:nvSpPr>
        <p:spPr>
          <a:xfrm>
            <a:off x="1267140" y="4861577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80382F-BFD7-0448-A573-0A6659C43857}"/>
              </a:ext>
            </a:extLst>
          </p:cNvPr>
          <p:cNvSpPr/>
          <p:nvPr/>
        </p:nvSpPr>
        <p:spPr>
          <a:xfrm>
            <a:off x="2000307" y="496043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D086DA-89B1-E742-863B-EC82E0F90005}"/>
              </a:ext>
            </a:extLst>
          </p:cNvPr>
          <p:cNvSpPr/>
          <p:nvPr/>
        </p:nvSpPr>
        <p:spPr>
          <a:xfrm>
            <a:off x="2062091" y="5369275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9D407A-774E-214C-93C6-071A1A5428EB}"/>
              </a:ext>
            </a:extLst>
          </p:cNvPr>
          <p:cNvSpPr/>
          <p:nvPr/>
        </p:nvSpPr>
        <p:spPr>
          <a:xfrm>
            <a:off x="2776725" y="496043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1789CE-1647-CA41-BC54-83C6B8FCEBB4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A4D00B2-E1B6-F34D-9D06-5973D732A07D}"/>
              </a:ext>
            </a:extLst>
          </p:cNvPr>
          <p:cNvSpPr/>
          <p:nvPr/>
        </p:nvSpPr>
        <p:spPr>
          <a:xfrm>
            <a:off x="3408978" y="5492842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91FDE3-26F4-294D-9FCB-9380079E6C90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7226A-87DC-0346-9BC6-91E0EB3EA834}"/>
              </a:ext>
            </a:extLst>
          </p:cNvPr>
          <p:cNvSpPr/>
          <p:nvPr/>
        </p:nvSpPr>
        <p:spPr>
          <a:xfrm>
            <a:off x="3939002" y="3352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FD82F-39F4-0F4B-B4A0-70846BB231C5}"/>
              </a:ext>
            </a:extLst>
          </p:cNvPr>
          <p:cNvSpPr/>
          <p:nvPr/>
        </p:nvSpPr>
        <p:spPr>
          <a:xfrm>
            <a:off x="4430100" y="450232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323DB-65F8-8A45-B0D3-393965DD58F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94259-E906-1E4E-9F1B-1854C45930DC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BCEED3-C22C-7E4C-A5F0-B8657F918645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DA0A3C-AE5C-AF40-83E9-3C3F82A0F645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2BA215-E57E-214F-9E3C-B34D44C42648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965D27-0B15-9648-AF07-89668E62F849}"/>
              </a:ext>
            </a:extLst>
          </p:cNvPr>
          <p:cNvCxnSpPr>
            <a:cxnSpLocks/>
          </p:cNvCxnSpPr>
          <p:nvPr/>
        </p:nvCxnSpPr>
        <p:spPr>
          <a:xfrm>
            <a:off x="3588152" y="3067197"/>
            <a:ext cx="690681" cy="31235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3833867-09A4-284B-9B61-F2A95783C12A}"/>
              </a:ext>
            </a:extLst>
          </p:cNvPr>
          <p:cNvSpPr txBox="1"/>
          <p:nvPr/>
        </p:nvSpPr>
        <p:spPr>
          <a:xfrm>
            <a:off x="3327976" y="353805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237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E268-789D-6341-88F0-21D5AD71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Problems of Perceptron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6F5-839C-B149-A94F-05998FE9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47119" cy="4365111"/>
          </a:xfrm>
        </p:spPr>
        <p:txBody>
          <a:bodyPr>
            <a:normAutofit/>
          </a:bodyPr>
          <a:lstStyle/>
          <a:p>
            <a:r>
              <a:rPr lang="en-US" dirty="0" err="1"/>
              <a:t>Perceptrons</a:t>
            </a:r>
            <a:r>
              <a:rPr lang="en-US" dirty="0"/>
              <a:t> exhibit various limitations in their ability to classify data</a:t>
            </a:r>
          </a:p>
          <a:p>
            <a:pPr lvl="1"/>
            <a:r>
              <a:rPr lang="en-US" dirty="0"/>
              <a:t>Yet, another problem is that </a:t>
            </a:r>
            <a:r>
              <a:rPr lang="en-US" dirty="0" err="1"/>
              <a:t>perceptrons</a:t>
            </a:r>
            <a:r>
              <a:rPr lang="en-US" dirty="0"/>
              <a:t> usually stop as soon as there are no misclassified examples (</a:t>
            </a:r>
            <a:r>
              <a:rPr lang="en-US" b="1" i="1" dirty="0">
                <a:solidFill>
                  <a:srgbClr val="92D050"/>
                </a:solidFill>
              </a:rPr>
              <a:t>problem 3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E5F6D5-4FE0-8D47-9CE4-3C83D8FA9EAE}"/>
              </a:ext>
            </a:extLst>
          </p:cNvPr>
          <p:cNvSpPr txBox="1"/>
          <p:nvPr/>
        </p:nvSpPr>
        <p:spPr>
          <a:xfrm>
            <a:off x="7074022" y="3067197"/>
            <a:ext cx="4343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This hyperplane </a:t>
            </a:r>
            <a:r>
              <a:rPr lang="en-GB" sz="2400" b="1" i="1" dirty="0"/>
              <a:t>just</a:t>
            </a:r>
            <a:r>
              <a:rPr lang="en-GB" sz="2400" b="1" dirty="0"/>
              <a:t> managed to</a:t>
            </a:r>
            <a:br>
              <a:rPr lang="en-GB" sz="2400" b="1" dirty="0"/>
            </a:br>
            <a:r>
              <a:rPr lang="en-GB" sz="2400" b="1" dirty="0"/>
              <a:t>accommodate the two </a:t>
            </a:r>
            <a:r>
              <a:rPr lang="en-GB" sz="2400" b="1" dirty="0">
                <a:solidFill>
                  <a:srgbClr val="0070C0"/>
                </a:solidFill>
              </a:rPr>
              <a:t>squares</a:t>
            </a:r>
            <a:br>
              <a:rPr lang="en-GB" sz="2400" b="1" dirty="0"/>
            </a:br>
            <a:r>
              <a:rPr lang="en-GB" sz="2400" b="1" dirty="0"/>
              <a:t>it touches before stopped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91F0E6-400F-CB49-9FAB-1AC8106F2F07}"/>
              </a:ext>
            </a:extLst>
          </p:cNvPr>
          <p:cNvSpPr/>
          <p:nvPr/>
        </p:nvSpPr>
        <p:spPr>
          <a:xfrm>
            <a:off x="2716043" y="4090853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FFDE84-2D62-F44C-B447-97BA8FC93DFB}"/>
              </a:ext>
            </a:extLst>
          </p:cNvPr>
          <p:cNvSpPr/>
          <p:nvPr/>
        </p:nvSpPr>
        <p:spPr>
          <a:xfrm>
            <a:off x="2373938" y="4582398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80382F-BFD7-0448-A573-0A6659C43857}"/>
              </a:ext>
            </a:extLst>
          </p:cNvPr>
          <p:cNvSpPr/>
          <p:nvPr/>
        </p:nvSpPr>
        <p:spPr>
          <a:xfrm>
            <a:off x="1973011" y="3952276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D086DA-89B1-E742-863B-EC82E0F90005}"/>
              </a:ext>
            </a:extLst>
          </p:cNvPr>
          <p:cNvSpPr/>
          <p:nvPr/>
        </p:nvSpPr>
        <p:spPr>
          <a:xfrm>
            <a:off x="2363299" y="5128360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59D407A-774E-214C-93C6-071A1A5428EB}"/>
              </a:ext>
            </a:extLst>
          </p:cNvPr>
          <p:cNvSpPr/>
          <p:nvPr/>
        </p:nvSpPr>
        <p:spPr>
          <a:xfrm>
            <a:off x="2981045" y="5070551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F1789CE-1647-CA41-BC54-83C6B8FCEBB4}"/>
              </a:ext>
            </a:extLst>
          </p:cNvPr>
          <p:cNvSpPr/>
          <p:nvPr/>
        </p:nvSpPr>
        <p:spPr>
          <a:xfrm>
            <a:off x="2504876" y="5528134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C91FDE3-26F4-294D-9FCB-9380079E6C90}"/>
              </a:ext>
            </a:extLst>
          </p:cNvPr>
          <p:cNvSpPr/>
          <p:nvPr/>
        </p:nvSpPr>
        <p:spPr>
          <a:xfrm>
            <a:off x="4585988" y="3568472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97226A-87DC-0346-9BC6-91E0EB3EA834}"/>
              </a:ext>
            </a:extLst>
          </p:cNvPr>
          <p:cNvSpPr/>
          <p:nvPr/>
        </p:nvSpPr>
        <p:spPr>
          <a:xfrm>
            <a:off x="3653016" y="339444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23FD82F-39F4-0F4B-B4A0-70846BB231C5}"/>
              </a:ext>
            </a:extLst>
          </p:cNvPr>
          <p:cNvSpPr/>
          <p:nvPr/>
        </p:nvSpPr>
        <p:spPr>
          <a:xfrm>
            <a:off x="4459981" y="4638246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B323DB-65F8-8A45-B0D3-393965DD58FC}"/>
              </a:ext>
            </a:extLst>
          </p:cNvPr>
          <p:cNvSpPr/>
          <p:nvPr/>
        </p:nvSpPr>
        <p:spPr>
          <a:xfrm>
            <a:off x="5106974" y="4146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394259-E906-1E4E-9F1B-1854C45930DC}"/>
              </a:ext>
            </a:extLst>
          </p:cNvPr>
          <p:cNvSpPr/>
          <p:nvPr/>
        </p:nvSpPr>
        <p:spPr>
          <a:xfrm>
            <a:off x="5358974" y="3714701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3BCEED3-C22C-7E4C-A5F0-B8657F918645}"/>
              </a:ext>
            </a:extLst>
          </p:cNvPr>
          <p:cNvSpPr/>
          <p:nvPr/>
        </p:nvSpPr>
        <p:spPr>
          <a:xfrm>
            <a:off x="5358974" y="4959058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DA0A3C-AE5C-AF40-83E9-3C3F82A0F645}"/>
              </a:ext>
            </a:extLst>
          </p:cNvPr>
          <p:cNvSpPr/>
          <p:nvPr/>
        </p:nvSpPr>
        <p:spPr>
          <a:xfrm>
            <a:off x="6038507" y="4332053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2BA215-E57E-214F-9E3C-B34D44C42648}"/>
              </a:ext>
            </a:extLst>
          </p:cNvPr>
          <p:cNvSpPr/>
          <p:nvPr/>
        </p:nvSpPr>
        <p:spPr>
          <a:xfrm>
            <a:off x="6253182" y="4892469"/>
            <a:ext cx="252000" cy="216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E965D27-0B15-9648-AF07-89668E62F849}"/>
              </a:ext>
            </a:extLst>
          </p:cNvPr>
          <p:cNvCxnSpPr>
            <a:cxnSpLocks/>
          </p:cNvCxnSpPr>
          <p:nvPr/>
        </p:nvCxnSpPr>
        <p:spPr>
          <a:xfrm>
            <a:off x="3252894" y="3067197"/>
            <a:ext cx="1854080" cy="2732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8716464-A748-3A4C-BC4B-CAF774365F2B}"/>
              </a:ext>
            </a:extLst>
          </p:cNvPr>
          <p:cNvSpPr/>
          <p:nvPr/>
        </p:nvSpPr>
        <p:spPr>
          <a:xfrm>
            <a:off x="3580469" y="5345869"/>
            <a:ext cx="271849" cy="2718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2973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24008</TotalTime>
  <Words>5243</Words>
  <Application>Microsoft Macintosh PowerPoint</Application>
  <PresentationFormat>Widescreen</PresentationFormat>
  <Paragraphs>728</Paragraphs>
  <Slides>57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Outline </vt:lpstr>
      <vt:lpstr>Problems of Perceptron</vt:lpstr>
      <vt:lpstr>Problems of Perceptron</vt:lpstr>
      <vt:lpstr>Problems of Perceptron</vt:lpstr>
      <vt:lpstr>Problems of Perceptron</vt:lpstr>
      <vt:lpstr>Problems of Perceptron</vt:lpstr>
      <vt:lpstr>Problems of Perceptron</vt:lpstr>
      <vt:lpstr>Problems of Perceptron</vt:lpstr>
      <vt:lpstr>Problems of Perceptron</vt:lpstr>
      <vt:lpstr>Problems of Perceptron</vt:lpstr>
      <vt:lpstr>Problems of Perceptron</vt:lpstr>
      <vt:lpstr>Support Vector Machines</vt:lpstr>
      <vt:lpstr>Outline </vt:lpstr>
      <vt:lpstr>Vectors</vt:lpstr>
      <vt:lpstr>Unit Vectors</vt:lpstr>
      <vt:lpstr>Vector Magnitude</vt:lpstr>
      <vt:lpstr>Vector Normalization</vt:lpstr>
      <vt:lpstr>Vector Normalization</vt:lpstr>
      <vt:lpstr>Vector Normalization</vt:lpstr>
      <vt:lpstr>Vector Normalization</vt:lpstr>
      <vt:lpstr>Vector Inner Product</vt:lpstr>
      <vt:lpstr>Vector Inner Product</vt:lpstr>
      <vt:lpstr>Vector Inner Product</vt:lpstr>
      <vt:lpstr>Outline </vt:lpstr>
      <vt:lpstr>What is the Objective of SVM?</vt:lpstr>
      <vt:lpstr>What is the Objective of SVM?</vt:lpstr>
      <vt:lpstr>What is the Objective of SVM?</vt:lpstr>
      <vt:lpstr>What is the Objective of SVM?</vt:lpstr>
      <vt:lpstr>What is the Objective of SVM?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The Objective of SVM</vt:lpstr>
      <vt:lpstr>Example</vt:lpstr>
      <vt:lpstr>Example</vt:lpstr>
      <vt:lpstr>Example</vt:lpstr>
      <vt:lpstr>Next Wednesday’s Lecture…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410</cp:revision>
  <dcterms:created xsi:type="dcterms:W3CDTF">2021-01-17T12:09:16Z</dcterms:created>
  <dcterms:modified xsi:type="dcterms:W3CDTF">2021-02-24T10:02:29Z</dcterms:modified>
</cp:coreProperties>
</file>